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57" r:id="rId5"/>
    <p:sldId id="277" r:id="rId6"/>
    <p:sldId id="334" r:id="rId7"/>
    <p:sldId id="329" r:id="rId8"/>
    <p:sldId id="330" r:id="rId9"/>
    <p:sldId id="331" r:id="rId10"/>
    <p:sldId id="332" r:id="rId11"/>
    <p:sldId id="318" r:id="rId12"/>
    <p:sldId id="319" r:id="rId13"/>
    <p:sldId id="320" r:id="rId14"/>
    <p:sldId id="321" r:id="rId15"/>
    <p:sldId id="327" r:id="rId16"/>
    <p:sldId id="328" r:id="rId17"/>
    <p:sldId id="294" r:id="rId18"/>
    <p:sldId id="323" r:id="rId19"/>
    <p:sldId id="324" r:id="rId20"/>
    <p:sldId id="325" r:id="rId21"/>
    <p:sldId id="326" r:id="rId22"/>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beth Rosenørn" initials="LR" lastIdx="1" clrIdx="0"/>
  <p:cmAuthor id="1" name="svend thorhauge" initials="st" lastIdx="1" clrIdx="1">
    <p:extLst>
      <p:ext uri="{19B8F6BF-5375-455C-9EA6-DF929625EA0E}">
        <p15:presenceInfo xmlns:p15="http://schemas.microsoft.com/office/powerpoint/2012/main" userId="5044f3370a9a52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208"/>
    <a:srgbClr val="529C00"/>
    <a:srgbClr val="4BA425"/>
    <a:srgbClr val="64A70B"/>
    <a:srgbClr val="54B0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40D98-1B35-4A7A-9D36-BE727BF2F8DB}" v="3" dt="2024-12-12T10:36:45.90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1"/>
    <p:restoredTop sz="83427" autoAdjust="0"/>
  </p:normalViewPr>
  <p:slideViewPr>
    <p:cSldViewPr snapToGrid="0" snapToObjects="1">
      <p:cViewPr varScale="1">
        <p:scale>
          <a:sx n="50" d="100"/>
          <a:sy n="50" d="100"/>
        </p:scale>
        <p:origin x="48" y="2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u midt (vgatumidt | VG)" userId="4ff91417-638c-4329-9ddd-eebc34c08277" providerId="ADAL" clId="{B9940D98-1B35-4A7A-9D36-BE727BF2F8DB}"/>
    <pc:docChg chg="custSel addSld delSld modSld">
      <pc:chgData name="atu midt (vgatumidt | VG)" userId="4ff91417-638c-4329-9ddd-eebc34c08277" providerId="ADAL" clId="{B9940D98-1B35-4A7A-9D36-BE727BF2F8DB}" dt="2024-12-12T10:41:39.312" v="55"/>
      <pc:docMkLst>
        <pc:docMk/>
      </pc:docMkLst>
      <pc:sldChg chg="addSp delSp modSp mod">
        <pc:chgData name="atu midt (vgatumidt | VG)" userId="4ff91417-638c-4329-9ddd-eebc34c08277" providerId="ADAL" clId="{B9940D98-1B35-4A7A-9D36-BE727BF2F8DB}" dt="2024-12-12T10:12:25.483" v="3" actId="20577"/>
        <pc:sldMkLst>
          <pc:docMk/>
          <pc:sldMk cId="1553360056" sldId="320"/>
        </pc:sldMkLst>
        <pc:spChg chg="del">
          <ac:chgData name="atu midt (vgatumidt | VG)" userId="4ff91417-638c-4329-9ddd-eebc34c08277" providerId="ADAL" clId="{B9940D98-1B35-4A7A-9D36-BE727BF2F8DB}" dt="2024-12-12T10:12:08.450" v="0" actId="21"/>
          <ac:spMkLst>
            <pc:docMk/>
            <pc:sldMk cId="1553360056" sldId="320"/>
            <ac:spMk id="2" creationId="{00000000-0000-0000-0000-000000000000}"/>
          </ac:spMkLst>
        </pc:spChg>
        <pc:spChg chg="add mod">
          <ac:chgData name="atu midt (vgatumidt | VG)" userId="4ff91417-638c-4329-9ddd-eebc34c08277" providerId="ADAL" clId="{B9940D98-1B35-4A7A-9D36-BE727BF2F8DB}" dt="2024-12-12T10:12:25.483" v="3" actId="20577"/>
          <ac:spMkLst>
            <pc:docMk/>
            <pc:sldMk cId="1553360056" sldId="320"/>
            <ac:spMk id="5" creationId="{F5923DC2-325C-EA90-9E98-93E1DDB0F1B6}"/>
          </ac:spMkLst>
        </pc:spChg>
      </pc:sldChg>
      <pc:sldChg chg="addSp delSp modSp mod">
        <pc:chgData name="atu midt (vgatumidt | VG)" userId="4ff91417-638c-4329-9ddd-eebc34c08277" providerId="ADAL" clId="{B9940D98-1B35-4A7A-9D36-BE727BF2F8DB}" dt="2024-12-12T10:38:25.820" v="54" actId="1076"/>
        <pc:sldMkLst>
          <pc:docMk/>
          <pc:sldMk cId="702915176" sldId="321"/>
        </pc:sldMkLst>
        <pc:spChg chg="del mod">
          <ac:chgData name="atu midt (vgatumidt | VG)" userId="4ff91417-638c-4329-9ddd-eebc34c08277" providerId="ADAL" clId="{B9940D98-1B35-4A7A-9D36-BE727BF2F8DB}" dt="2024-12-12T10:18:19.023" v="30" actId="21"/>
          <ac:spMkLst>
            <pc:docMk/>
            <pc:sldMk cId="702915176" sldId="321"/>
            <ac:spMk id="2" creationId="{00000000-0000-0000-0000-000000000000}"/>
          </ac:spMkLst>
        </pc:spChg>
        <pc:spChg chg="add mod">
          <ac:chgData name="atu midt (vgatumidt | VG)" userId="4ff91417-638c-4329-9ddd-eebc34c08277" providerId="ADAL" clId="{B9940D98-1B35-4A7A-9D36-BE727BF2F8DB}" dt="2024-12-12T10:18:35.521" v="32" actId="1076"/>
          <ac:spMkLst>
            <pc:docMk/>
            <pc:sldMk cId="702915176" sldId="321"/>
            <ac:spMk id="5" creationId="{00751C68-12CD-E27C-16CD-7B0B8992DDDD}"/>
          </ac:spMkLst>
        </pc:spChg>
        <pc:spChg chg="mod">
          <ac:chgData name="atu midt (vgatumidt | VG)" userId="4ff91417-638c-4329-9ddd-eebc34c08277" providerId="ADAL" clId="{B9940D98-1B35-4A7A-9D36-BE727BF2F8DB}" dt="2024-12-12T10:38:25.820" v="54" actId="1076"/>
          <ac:spMkLst>
            <pc:docMk/>
            <pc:sldMk cId="702915176" sldId="321"/>
            <ac:spMk id="7" creationId="{00000000-0000-0000-0000-000000000000}"/>
          </ac:spMkLst>
        </pc:spChg>
      </pc:sldChg>
      <pc:sldChg chg="add del">
        <pc:chgData name="atu midt (vgatumidt | VG)" userId="4ff91417-638c-4329-9ddd-eebc34c08277" providerId="ADAL" clId="{B9940D98-1B35-4A7A-9D36-BE727BF2F8DB}" dt="2024-12-12T10:21:36.563" v="35" actId="47"/>
        <pc:sldMkLst>
          <pc:docMk/>
          <pc:sldMk cId="2777506260" sldId="333"/>
        </pc:sldMkLst>
      </pc:sldChg>
      <pc:sldChg chg="add modNotesTx">
        <pc:chgData name="atu midt (vgatumidt | VG)" userId="4ff91417-638c-4329-9ddd-eebc34c08277" providerId="ADAL" clId="{B9940D98-1B35-4A7A-9D36-BE727BF2F8DB}" dt="2024-12-12T10:41:39.312" v="55"/>
        <pc:sldMkLst>
          <pc:docMk/>
          <pc:sldMk cId="1635438395" sldId="3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644B6-2AA8-B54B-9CD0-648A32C6E7B6}" type="datetimeFigureOut">
              <a:rPr lang="da-DK" smtClean="0"/>
              <a:t>12-12-2024</a:t>
            </a:fld>
            <a:endParaRPr lang="da-DK" dirty="0"/>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BBB0D-1F06-4A4E-A52B-63B3A661F301}" type="slidenum">
              <a:rPr lang="da-DK" smtClean="0"/>
              <a:t>‹nr.›</a:t>
            </a:fld>
            <a:endParaRPr lang="da-DK" dirty="0"/>
          </a:p>
        </p:txBody>
      </p:sp>
    </p:spTree>
    <p:extLst>
      <p:ext uri="{BB962C8B-B14F-4D97-AF65-F5344CB8AC3E}">
        <p14:creationId xmlns:p14="http://schemas.microsoft.com/office/powerpoint/2010/main" val="118353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a:t>
            </a:fld>
            <a:endParaRPr lang="da-DK" dirty="0"/>
          </a:p>
        </p:txBody>
      </p:sp>
    </p:spTree>
    <p:extLst>
      <p:ext uri="{BB962C8B-B14F-4D97-AF65-F5344CB8AC3E}">
        <p14:creationId xmlns:p14="http://schemas.microsoft.com/office/powerpoint/2010/main" val="120384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10</a:t>
            </a:fld>
            <a:endParaRPr lang="da-DK" dirty="0"/>
          </a:p>
        </p:txBody>
      </p:sp>
    </p:spTree>
    <p:extLst>
      <p:ext uri="{BB962C8B-B14F-4D97-AF65-F5344CB8AC3E}">
        <p14:creationId xmlns:p14="http://schemas.microsoft.com/office/powerpoint/2010/main" val="36376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11</a:t>
            </a:fld>
            <a:endParaRPr lang="da-DK" dirty="0"/>
          </a:p>
        </p:txBody>
      </p:sp>
    </p:spTree>
    <p:extLst>
      <p:ext uri="{BB962C8B-B14F-4D97-AF65-F5344CB8AC3E}">
        <p14:creationId xmlns:p14="http://schemas.microsoft.com/office/powerpoint/2010/main" val="55451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12</a:t>
            </a:fld>
            <a:endParaRPr lang="da-DK" dirty="0"/>
          </a:p>
        </p:txBody>
      </p:sp>
    </p:spTree>
    <p:extLst>
      <p:ext uri="{BB962C8B-B14F-4D97-AF65-F5344CB8AC3E}">
        <p14:creationId xmlns:p14="http://schemas.microsoft.com/office/powerpoint/2010/main" val="1371923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13</a:t>
            </a:fld>
            <a:endParaRPr lang="da-DK" dirty="0"/>
          </a:p>
        </p:txBody>
      </p:sp>
    </p:spTree>
    <p:extLst>
      <p:ext uri="{BB962C8B-B14F-4D97-AF65-F5344CB8AC3E}">
        <p14:creationId xmlns:p14="http://schemas.microsoft.com/office/powerpoint/2010/main" val="143501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14</a:t>
            </a:fld>
            <a:endParaRPr lang="da-DK" dirty="0"/>
          </a:p>
        </p:txBody>
      </p:sp>
    </p:spTree>
    <p:extLst>
      <p:ext uri="{BB962C8B-B14F-4D97-AF65-F5344CB8AC3E}">
        <p14:creationId xmlns:p14="http://schemas.microsoft.com/office/powerpoint/2010/main" val="389869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15</a:t>
            </a:fld>
            <a:endParaRPr lang="da-DK" dirty="0"/>
          </a:p>
        </p:txBody>
      </p:sp>
    </p:spTree>
    <p:extLst>
      <p:ext uri="{BB962C8B-B14F-4D97-AF65-F5344CB8AC3E}">
        <p14:creationId xmlns:p14="http://schemas.microsoft.com/office/powerpoint/2010/main" val="172480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16</a:t>
            </a:fld>
            <a:endParaRPr lang="da-DK" dirty="0"/>
          </a:p>
        </p:txBody>
      </p:sp>
    </p:spTree>
    <p:extLst>
      <p:ext uri="{BB962C8B-B14F-4D97-AF65-F5344CB8AC3E}">
        <p14:creationId xmlns:p14="http://schemas.microsoft.com/office/powerpoint/2010/main" val="341685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17</a:t>
            </a:fld>
            <a:endParaRPr lang="da-DK" dirty="0"/>
          </a:p>
        </p:txBody>
      </p:sp>
    </p:spTree>
    <p:extLst>
      <p:ext uri="{BB962C8B-B14F-4D97-AF65-F5344CB8AC3E}">
        <p14:creationId xmlns:p14="http://schemas.microsoft.com/office/powerpoint/2010/main" val="819148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18</a:t>
            </a:fld>
            <a:endParaRPr lang="da-DK" dirty="0"/>
          </a:p>
        </p:txBody>
      </p:sp>
    </p:spTree>
    <p:extLst>
      <p:ext uri="{BB962C8B-B14F-4D97-AF65-F5344CB8AC3E}">
        <p14:creationId xmlns:p14="http://schemas.microsoft.com/office/powerpoint/2010/main" val="1336699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2</a:t>
            </a:fld>
            <a:endParaRPr lang="da-DK" dirty="0"/>
          </a:p>
        </p:txBody>
      </p:sp>
    </p:spTree>
    <p:extLst>
      <p:ext uri="{BB962C8B-B14F-4D97-AF65-F5344CB8AC3E}">
        <p14:creationId xmlns:p14="http://schemas.microsoft.com/office/powerpoint/2010/main" val="52047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A9BC9-C915-B3F9-F480-4E7E680ACA2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0943F58-C953-4481-128C-D9F63FCD073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430069-6C2C-8D89-AA34-D658D43DC0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a:solidFill>
                  <a:schemeClr val="tx1"/>
                </a:solidFill>
                <a:effectLst/>
                <a:latin typeface="+mn-lt"/>
                <a:ea typeface="+mn-ea"/>
                <a:cs typeface="+mn-cs"/>
              </a:rPr>
              <a:t>Billedet er et link til filmen, så du kan trykke på billedet med musen, så åbner et nyt vindue og filmen kan startes</a:t>
            </a:r>
          </a:p>
          <a:p>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977623F1-47F2-9EF7-3A32-44C519CB1FCA}"/>
              </a:ext>
            </a:extLst>
          </p:cNvPr>
          <p:cNvSpPr>
            <a:spLocks noGrp="1"/>
          </p:cNvSpPr>
          <p:nvPr>
            <p:ph type="sldNum" sz="quarter" idx="10"/>
          </p:nvPr>
        </p:nvSpPr>
        <p:spPr/>
        <p:txBody>
          <a:bodyPr/>
          <a:lstStyle/>
          <a:p>
            <a:fld id="{970BBB0D-1F06-4A4E-A52B-63B3A661F301}" type="slidenum">
              <a:rPr lang="da-DK" smtClean="0"/>
              <a:t>3</a:t>
            </a:fld>
            <a:endParaRPr lang="da-DK"/>
          </a:p>
        </p:txBody>
      </p:sp>
    </p:spTree>
    <p:extLst>
      <p:ext uri="{BB962C8B-B14F-4D97-AF65-F5344CB8AC3E}">
        <p14:creationId xmlns:p14="http://schemas.microsoft.com/office/powerpoint/2010/main" val="396976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4</a:t>
            </a:fld>
            <a:endParaRPr lang="da-DK" dirty="0"/>
          </a:p>
        </p:txBody>
      </p:sp>
    </p:spTree>
    <p:extLst>
      <p:ext uri="{BB962C8B-B14F-4D97-AF65-F5344CB8AC3E}">
        <p14:creationId xmlns:p14="http://schemas.microsoft.com/office/powerpoint/2010/main" val="85109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5</a:t>
            </a:fld>
            <a:endParaRPr lang="da-DK" dirty="0"/>
          </a:p>
        </p:txBody>
      </p:sp>
    </p:spTree>
    <p:extLst>
      <p:ext uri="{BB962C8B-B14F-4D97-AF65-F5344CB8AC3E}">
        <p14:creationId xmlns:p14="http://schemas.microsoft.com/office/powerpoint/2010/main" val="159833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6</a:t>
            </a:fld>
            <a:endParaRPr lang="da-DK" dirty="0"/>
          </a:p>
        </p:txBody>
      </p:sp>
    </p:spTree>
    <p:extLst>
      <p:ext uri="{BB962C8B-B14F-4D97-AF65-F5344CB8AC3E}">
        <p14:creationId xmlns:p14="http://schemas.microsoft.com/office/powerpoint/2010/main" val="139151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92F98-3D7D-123A-07F7-3FA3214E4F4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0DD3CB2-BCCC-573B-8660-CE9D15B0A35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8FEE5D0-9852-2DA3-E668-80F2EDA027CF}"/>
              </a:ext>
            </a:extLst>
          </p:cNvPr>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CBA02DAB-DE48-B4E4-E570-62767146619A}"/>
              </a:ext>
            </a:extLst>
          </p:cNvPr>
          <p:cNvSpPr>
            <a:spLocks noGrp="1"/>
          </p:cNvSpPr>
          <p:nvPr>
            <p:ph type="sldNum" sz="quarter" idx="10"/>
          </p:nvPr>
        </p:nvSpPr>
        <p:spPr/>
        <p:txBody>
          <a:bodyPr/>
          <a:lstStyle/>
          <a:p>
            <a:fld id="{970BBB0D-1F06-4A4E-A52B-63B3A661F301}" type="slidenum">
              <a:rPr lang="da-DK" smtClean="0"/>
              <a:t>7</a:t>
            </a:fld>
            <a:endParaRPr lang="da-DK" dirty="0"/>
          </a:p>
        </p:txBody>
      </p:sp>
    </p:spTree>
    <p:extLst>
      <p:ext uri="{BB962C8B-B14F-4D97-AF65-F5344CB8AC3E}">
        <p14:creationId xmlns:p14="http://schemas.microsoft.com/office/powerpoint/2010/main" val="359825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8</a:t>
            </a:fld>
            <a:endParaRPr lang="da-DK" dirty="0"/>
          </a:p>
        </p:txBody>
      </p:sp>
    </p:spTree>
    <p:extLst>
      <p:ext uri="{BB962C8B-B14F-4D97-AF65-F5344CB8AC3E}">
        <p14:creationId xmlns:p14="http://schemas.microsoft.com/office/powerpoint/2010/main" val="199229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9</a:t>
            </a:fld>
            <a:endParaRPr lang="da-DK" dirty="0"/>
          </a:p>
        </p:txBody>
      </p:sp>
    </p:spTree>
    <p:extLst>
      <p:ext uri="{BB962C8B-B14F-4D97-AF65-F5344CB8AC3E}">
        <p14:creationId xmlns:p14="http://schemas.microsoft.com/office/powerpoint/2010/main" val="46405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Date Placeholder 2"/>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Træk billede til pladsholder, eller klik på symbol for at tilføje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12-12-2024</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F4151-3A68-4741-BCB3-0EBF7BCE81B8}" type="datetimeFigureOut">
              <a:rPr lang="da-DK" smtClean="0"/>
              <a:t>12-12-2024</a:t>
            </a:fld>
            <a:endParaRPr lang="da-DK"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20DFA-4ECE-C641-ADEE-1C193DEEAF42}" type="slidenum">
              <a:rPr lang="da-DK" smtClean="0"/>
              <a:t>‹nr.›</a:t>
            </a:fld>
            <a:endParaRPr lang="da-DK" dirty="0"/>
          </a:p>
        </p:txBody>
      </p:sp>
    </p:spTree>
    <p:extLst>
      <p:ext uri="{BB962C8B-B14F-4D97-AF65-F5344CB8AC3E}">
        <p14:creationId xmlns:p14="http://schemas.microsoft.com/office/powerpoint/2010/main" val="169718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watch/?v=45777222310474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0"/>
            <a:ext cx="9144000" cy="5400675"/>
          </a:xfrm>
          <a:prstGeom prst="rect">
            <a:avLst/>
          </a:prstGeom>
        </p:spPr>
      </p:pic>
      <p:pic>
        <p:nvPicPr>
          <p:cNvPr id="5" name="Billede 4"/>
          <p:cNvPicPr>
            <a:picLocks noChangeAspect="1"/>
          </p:cNvPicPr>
          <p:nvPr/>
        </p:nvPicPr>
        <p:blipFill>
          <a:blip r:embed="rId4"/>
          <a:stretch>
            <a:fillRect/>
          </a:stretch>
        </p:blipFill>
        <p:spPr>
          <a:xfrm>
            <a:off x="6154220" y="5905406"/>
            <a:ext cx="2273581" cy="464571"/>
          </a:xfrm>
          <a:prstGeom prst="rect">
            <a:avLst/>
          </a:prstGeom>
        </p:spPr>
      </p:pic>
      <p:sp>
        <p:nvSpPr>
          <p:cNvPr id="2" name="Tekstfelt 1"/>
          <p:cNvSpPr txBox="1"/>
          <p:nvPr/>
        </p:nvSpPr>
        <p:spPr>
          <a:xfrm>
            <a:off x="441498" y="5908312"/>
            <a:ext cx="5608782" cy="461665"/>
          </a:xfrm>
          <a:prstGeom prst="rect">
            <a:avLst/>
          </a:prstGeom>
          <a:noFill/>
        </p:spPr>
        <p:txBody>
          <a:bodyPr wrap="square" rtlCol="0">
            <a:spAutoFit/>
          </a:bodyPr>
          <a:lstStyle/>
          <a:p>
            <a:r>
              <a:rPr lang="da-DK" sz="2400" dirty="0">
                <a:latin typeface="Georgia" panose="02040502050405020303" pitchFamily="18" charset="0"/>
                <a:ea typeface="Helvetica Neue" charset="0"/>
                <a:cs typeface="Helvetica Neue" charset="0"/>
              </a:rPr>
              <a:t>ATU | Midt</a:t>
            </a:r>
          </a:p>
        </p:txBody>
      </p:sp>
    </p:spTree>
    <p:extLst>
      <p:ext uri="{BB962C8B-B14F-4D97-AF65-F5344CB8AC3E}">
        <p14:creationId xmlns:p14="http://schemas.microsoft.com/office/powerpoint/2010/main" val="120507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En ATU-ansøger er:</a:t>
            </a:r>
          </a:p>
        </p:txBody>
      </p:sp>
      <p:sp>
        <p:nvSpPr>
          <p:cNvPr id="5" name="Rektangel 4">
            <a:extLst>
              <a:ext uri="{FF2B5EF4-FFF2-40B4-BE49-F238E27FC236}">
                <a16:creationId xmlns:a16="http://schemas.microsoft.com/office/drawing/2014/main" id="{F5923DC2-325C-EA90-9E98-93E1DDB0F1B6}"/>
              </a:ext>
            </a:extLst>
          </p:cNvPr>
          <p:cNvSpPr/>
          <p:nvPr/>
        </p:nvSpPr>
        <p:spPr>
          <a:xfrm>
            <a:off x="510739" y="1454427"/>
            <a:ext cx="8292985" cy="5355312"/>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synes, det er sjovt at lære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Kreative evner og kan lide at bruge sin kritiske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a:t>
            </a:r>
            <a:r>
              <a:rPr lang="da-DK" dirty="0">
                <a:latin typeface="Georgia" panose="02040502050405020303" pitchFamily="18" charset="0"/>
                <a:ea typeface="Helvetica Neue Thin" charset="0"/>
                <a:cs typeface="Helvetica Neue Thin" charset="0"/>
              </a:rPr>
              <a:t>Midts aktiviteter uden for skoletiden (og enkelte gange i skoletiden)</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Indstillet på at deltage i en </a:t>
            </a:r>
            <a:r>
              <a:rPr lang="da-DK" i="1" dirty="0">
                <a:latin typeface="Georgia" panose="02040502050405020303" pitchFamily="18" charset="0"/>
                <a:ea typeface="Helvetica Neue Thin" charset="0"/>
                <a:cs typeface="Helvetica Neue Thin" charset="0"/>
              </a:rPr>
              <a:t>fed</a:t>
            </a:r>
            <a:r>
              <a:rPr lang="da-DK" dirty="0">
                <a:latin typeface="Georgia" panose="02040502050405020303" pitchFamily="18" charset="0"/>
                <a:ea typeface="Helvetica Neue Thin" charset="0"/>
                <a:cs typeface="Helvetica Neue Thin" charset="0"/>
              </a:rPr>
              <a:t> sommercamp i den første uge af sommerferien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deltagelsen forpligter, og at man som deltager optager pladsen for en anden</a:t>
            </a:r>
          </a:p>
          <a:p>
            <a:endParaRPr lang="da-DK" dirty="0">
              <a:latin typeface="Georgia" panose="02040502050405020303" pitchFamily="18" charset="0"/>
              <a:ea typeface="Verdana" pitchFamily="34" charset="0"/>
              <a:cs typeface="Verdana" pitchFamily="34" charset="0"/>
            </a:endParaRPr>
          </a:p>
          <a:p>
            <a:pPr marL="285750" indent="-285750">
              <a:buFont typeface="Arial" pitchFamily="34" charset="0"/>
              <a:buChar char="•"/>
            </a:pPr>
            <a:endParaRPr lang="da-DK" dirty="0">
              <a:latin typeface="Georgia" panose="02040502050405020303" pitchFamily="18" charset="0"/>
              <a:ea typeface="Verdana" pitchFamily="34" charset="0"/>
              <a:cs typeface="Verdana" pitchFamily="34" charset="0"/>
            </a:endParaRPr>
          </a:p>
        </p:txBody>
      </p:sp>
    </p:spTree>
    <p:extLst>
      <p:ext uri="{BB962C8B-B14F-4D97-AF65-F5344CB8AC3E}">
        <p14:creationId xmlns:p14="http://schemas.microsoft.com/office/powerpoint/2010/main" val="155336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a:solidFill>
                  <a:schemeClr val="bg1"/>
                </a:solidFill>
                <a:latin typeface="Rasa" charset="0"/>
                <a:ea typeface="Rasa" charset="0"/>
                <a:cs typeface="Rasa" charset="0"/>
              </a:rPr>
              <a:t>atumidt.dk</a:t>
            </a:r>
          </a:p>
        </p:txBody>
      </p:sp>
      <p:sp>
        <p:nvSpPr>
          <p:cNvPr id="7" name="Tekstfelt 6"/>
          <p:cNvSpPr txBox="1"/>
          <p:nvPr/>
        </p:nvSpPr>
        <p:spPr>
          <a:xfrm>
            <a:off x="599089" y="-67678"/>
            <a:ext cx="8116286" cy="1569660"/>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Hvordan kommer du med på ATU?</a:t>
            </a:r>
          </a:p>
          <a:p>
            <a:endParaRPr lang="da-DK" sz="2400" dirty="0">
              <a:solidFill>
                <a:schemeClr val="bg1"/>
              </a:solidFill>
              <a:latin typeface="Georgia" panose="02040502050405020303" pitchFamily="18" charset="0"/>
              <a:ea typeface="Helvetica Neue" charset="0"/>
              <a:cs typeface="Helvetica Neue" charset="0"/>
            </a:endParaRPr>
          </a:p>
        </p:txBody>
      </p:sp>
      <p:sp>
        <p:nvSpPr>
          <p:cNvPr id="5" name="Rektangel 4">
            <a:extLst>
              <a:ext uri="{FF2B5EF4-FFF2-40B4-BE49-F238E27FC236}">
                <a16:creationId xmlns:a16="http://schemas.microsoft.com/office/drawing/2014/main" id="{00751C68-12CD-E27C-16CD-7B0B8992DDDD}"/>
              </a:ext>
            </a:extLst>
          </p:cNvPr>
          <p:cNvSpPr/>
          <p:nvPr/>
        </p:nvSpPr>
        <p:spPr>
          <a:xfrm>
            <a:off x="1146634" y="2319104"/>
            <a:ext cx="7233400" cy="2585323"/>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motiveret ansøgning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Og et kort essay på 200-400 ord om videnskab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dine forældres tilladelse, hvis du er under 18 år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sørger for, at din lærer eller rektor indstiller dig</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algn="r"/>
            <a:r>
              <a:rPr lang="da-DK" dirty="0">
                <a:latin typeface="Georgia" panose="02040502050405020303" pitchFamily="18" charset="0"/>
                <a:ea typeface="Helvetica Neue Thin" charset="0"/>
                <a:cs typeface="Helvetica Neue Thin" charset="0"/>
              </a:rPr>
              <a:t>…og spørger på din skole, hvornår de har ansøgningsfrist hos jer </a:t>
            </a:r>
          </a:p>
        </p:txBody>
      </p:sp>
    </p:spTree>
    <p:extLst>
      <p:ext uri="{BB962C8B-B14F-4D97-AF65-F5344CB8AC3E}">
        <p14:creationId xmlns:p14="http://schemas.microsoft.com/office/powerpoint/2010/main" val="702915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Medium" charset="0"/>
              <a:cs typeface="Helvetica Neue Medium"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12" name="Billede 11"/>
          <p:cNvPicPr>
            <a:picLocks noChangeAspect="1"/>
          </p:cNvPicPr>
          <p:nvPr/>
        </p:nvPicPr>
        <p:blipFill rotWithShape="1">
          <a:blip r:embed="rId3"/>
          <a:srcRect t="14683" r="936"/>
          <a:stretch/>
        </p:blipFill>
        <p:spPr>
          <a:xfrm>
            <a:off x="0" y="1279636"/>
            <a:ext cx="9144000" cy="5250110"/>
          </a:xfrm>
          <a:prstGeom prst="rect">
            <a:avLst/>
          </a:prstGeom>
        </p:spPr>
      </p:pic>
      <p:sp>
        <p:nvSpPr>
          <p:cNvPr id="9" name="Rektangel 8"/>
          <p:cNvSpPr/>
          <p:nvPr/>
        </p:nvSpPr>
        <p:spPr>
          <a:xfrm>
            <a:off x="4838699" y="1284490"/>
            <a:ext cx="4305301" cy="525011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p:cNvSpPr txBox="1"/>
          <p:nvPr/>
        </p:nvSpPr>
        <p:spPr>
          <a:xfrm>
            <a:off x="5614573" y="2151727"/>
            <a:ext cx="2228760" cy="2554545"/>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”Det er utroligt individuelt, men noget af det, der nok typisk går igen, er evne og iver til at lære nyt af mangen slags. Hurtigt at kunne se sammenkoblinger og en kerne af problemstillinger.”</a:t>
            </a:r>
          </a:p>
        </p:txBody>
      </p:sp>
    </p:spTree>
    <p:extLst>
      <p:ext uri="{BB962C8B-B14F-4D97-AF65-F5344CB8AC3E}">
        <p14:creationId xmlns:p14="http://schemas.microsoft.com/office/powerpoint/2010/main" val="2019536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2" name="Billede 1"/>
          <p:cNvPicPr>
            <a:picLocks noChangeAspect="1"/>
          </p:cNvPicPr>
          <p:nvPr/>
        </p:nvPicPr>
        <p:blipFill rotWithShape="1">
          <a:blip r:embed="rId3"/>
          <a:srcRect l="936" b="9502"/>
          <a:stretch/>
        </p:blipFill>
        <p:spPr>
          <a:xfrm>
            <a:off x="0" y="1289119"/>
            <a:ext cx="9144000" cy="5568881"/>
          </a:xfrm>
          <a:prstGeom prst="rect">
            <a:avLst/>
          </a:prstGeom>
        </p:spPr>
      </p:pic>
      <p:sp>
        <p:nvSpPr>
          <p:cNvPr id="9" name="Rektangel 8"/>
          <p:cNvSpPr/>
          <p:nvPr/>
        </p:nvSpPr>
        <p:spPr>
          <a:xfrm>
            <a:off x="0" y="1284489"/>
            <a:ext cx="4305301" cy="5568881"/>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ekstfelt 7"/>
          <p:cNvSpPr txBox="1"/>
          <p:nvPr/>
        </p:nvSpPr>
        <p:spPr>
          <a:xfrm>
            <a:off x="80929" y="1929882"/>
            <a:ext cx="4224372" cy="4278094"/>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Nogle gange var jeg i tvivl, om en ATU elev, var den elev, der turde række hånden mest op i klassen og råbe højest. Andre gange fik jeg fornemmelsen, at det var den elev, der dykkede hovedet ned i bogen, som var meget introvert, men stadig utrolig begavet. Selvfølgelig var der også en del andre typer, men det her var bare for at nævne nogle. Jeg synes, ATU-eleverne var så forskellige, og vi havde også meldt os til ATU af mange forskellige baggrunde, derfor er det svært at sige, hvad en ATU-elevs talent er. Men jeg kan da sige, at en ATU-elev nok har evnen til at dykke ned i meget fagtungt stof efter normal skoletid og stadigvæk blive underholdt og stimuleret af den viden, der blev præsenteret for os </a:t>
            </a:r>
            <a:endParaRPr lang="da-DK" dirty="0">
              <a:solidFill>
                <a:schemeClr val="bg1"/>
              </a:solidFill>
              <a:latin typeface="Georgia" panose="02040502050405020303" pitchFamily="18" charset="0"/>
              <a:ea typeface="Helvetica Neue Light" charset="0"/>
              <a:cs typeface="Helvetica Neue Light" charset="0"/>
            </a:endParaRPr>
          </a:p>
        </p:txBody>
      </p:sp>
    </p:spTree>
    <p:extLst>
      <p:ext uri="{BB962C8B-B14F-4D97-AF65-F5344CB8AC3E}">
        <p14:creationId xmlns:p14="http://schemas.microsoft.com/office/powerpoint/2010/main" val="222155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2" name="Billede 1"/>
          <p:cNvPicPr>
            <a:picLocks noChangeAspect="1"/>
          </p:cNvPicPr>
          <p:nvPr/>
        </p:nvPicPr>
        <p:blipFill rotWithShape="1">
          <a:blip r:embed="rId3"/>
          <a:srcRect b="14955"/>
          <a:stretch/>
        </p:blipFill>
        <p:spPr>
          <a:xfrm>
            <a:off x="0" y="1284490"/>
            <a:ext cx="9158400" cy="5192510"/>
          </a:xfrm>
          <a:prstGeom prst="rect">
            <a:avLst/>
          </a:prstGeom>
        </p:spPr>
      </p:pic>
      <p:sp>
        <p:nvSpPr>
          <p:cNvPr id="12" name="Rektangel 11"/>
          <p:cNvSpPr/>
          <p:nvPr/>
        </p:nvSpPr>
        <p:spPr>
          <a:xfrm>
            <a:off x="5976972" y="3815334"/>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5081"/>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Akademisk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overblik over akademias forskellige felter, discipliner, videnstilgange og fakultære opdelinger og kan begå dig i forskellige akademiske sammenhænge.</a:t>
            </a:r>
          </a:p>
        </p:txBody>
      </p:sp>
    </p:spTree>
    <p:extLst>
      <p:ext uri="{BB962C8B-B14F-4D97-AF65-F5344CB8AC3E}">
        <p14:creationId xmlns:p14="http://schemas.microsoft.com/office/powerpoint/2010/main" val="123345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898" b="15917"/>
          <a:stretch/>
        </p:blipFill>
        <p:spPr>
          <a:xfrm>
            <a:off x="-4780" y="1284977"/>
            <a:ext cx="9144000" cy="5172595"/>
          </a:xfrm>
          <a:prstGeom prst="rect">
            <a:avLst/>
          </a:prstGeom>
        </p:spPr>
      </p:pic>
      <p:sp>
        <p:nvSpPr>
          <p:cNvPr id="12" name="Rektangel 11"/>
          <p:cNvSpPr/>
          <p:nvPr/>
        </p:nvSpPr>
        <p:spPr>
          <a:xfrm>
            <a:off x="5976972" y="3803665"/>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51008"/>
            <a:ext cx="3009900" cy="1815882"/>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Personlig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tillid og kendskab til dit talent og ved, hvad du skal gøre for at motivere og udfordre både dig selv og andre. </a:t>
            </a:r>
          </a:p>
        </p:txBody>
      </p:sp>
    </p:spTree>
    <p:extLst>
      <p:ext uri="{BB962C8B-B14F-4D97-AF65-F5344CB8AC3E}">
        <p14:creationId xmlns:p14="http://schemas.microsoft.com/office/powerpoint/2010/main" val="3789476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a:srcRect l="936" t="15174"/>
          <a:stretch/>
        </p:blipFill>
        <p:spPr>
          <a:xfrm>
            <a:off x="0" y="1280677"/>
            <a:ext cx="9144001" cy="5219873"/>
          </a:xfrm>
          <a:prstGeom prst="rect">
            <a:avLst/>
          </a:prstGeom>
        </p:spPr>
      </p:pic>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sp>
        <p:nvSpPr>
          <p:cNvPr id="12" name="Rektangel 11"/>
          <p:cNvSpPr/>
          <p:nvPr/>
        </p:nvSpPr>
        <p:spPr>
          <a:xfrm>
            <a:off x="-1" y="3789166"/>
            <a:ext cx="3167028" cy="2711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3" y="4059608"/>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Studiekompetencer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er parat til at tage favntag med et liv som studerende på en lang (eller mellemlang) videregående uddannelse, som tager afsæt i analytisk videnskabelse. </a:t>
            </a:r>
          </a:p>
        </p:txBody>
      </p:sp>
    </p:spTree>
    <p:extLst>
      <p:ext uri="{BB962C8B-B14F-4D97-AF65-F5344CB8AC3E}">
        <p14:creationId xmlns:p14="http://schemas.microsoft.com/office/powerpoint/2010/main" val="707106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974" b="15691"/>
          <a:stretch/>
        </p:blipFill>
        <p:spPr>
          <a:xfrm>
            <a:off x="0" y="1286935"/>
            <a:ext cx="9144000" cy="5190065"/>
          </a:xfrm>
          <a:prstGeom prst="rect">
            <a:avLst/>
          </a:prstGeom>
        </p:spPr>
      </p:pic>
      <p:sp>
        <p:nvSpPr>
          <p:cNvPr id="12" name="Rektangel 11"/>
          <p:cNvSpPr/>
          <p:nvPr/>
        </p:nvSpPr>
        <p:spPr>
          <a:xfrm>
            <a:off x="5976972" y="3786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0756"/>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Innovative og kreative 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kan omsætte din viden til konkrete løsninger og dermed være med til at skabe forandring og værdi for dig selv og andre. </a:t>
            </a:r>
          </a:p>
        </p:txBody>
      </p:sp>
    </p:spTree>
    <p:extLst>
      <p:ext uri="{BB962C8B-B14F-4D97-AF65-F5344CB8AC3E}">
        <p14:creationId xmlns:p14="http://schemas.microsoft.com/office/powerpoint/2010/main" val="983198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4" name="Billede 13"/>
          <p:cNvPicPr>
            <a:picLocks noChangeAspect="1"/>
          </p:cNvPicPr>
          <p:nvPr/>
        </p:nvPicPr>
        <p:blipFill rotWithShape="1">
          <a:blip r:embed="rId3"/>
          <a:srcRect l="587" b="15018"/>
          <a:stretch/>
        </p:blipFill>
        <p:spPr>
          <a:xfrm>
            <a:off x="0" y="1286935"/>
            <a:ext cx="9144001" cy="5211065"/>
          </a:xfrm>
          <a:prstGeom prst="rect">
            <a:avLst/>
          </a:prstGeom>
        </p:spPr>
      </p:pic>
      <p:sp>
        <p:nvSpPr>
          <p:cNvPr id="12" name="Rektangel 11"/>
          <p:cNvSpPr/>
          <p:nvPr/>
        </p:nvSpPr>
        <p:spPr>
          <a:xfrm>
            <a:off x="0" y="3807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4" y="3992124"/>
            <a:ext cx="3009900" cy="2308324"/>
          </a:xfrm>
          <a:prstGeom prst="rect">
            <a:avLst/>
          </a:prstGeom>
          <a:noFill/>
        </p:spPr>
        <p:txBody>
          <a:bodyPr wrap="square" rtlCol="0">
            <a:spAutoFit/>
          </a:bodyPr>
          <a:lstStyle/>
          <a:p>
            <a:r>
              <a:rPr lang="da-DK" b="1" dirty="0">
                <a:solidFill>
                  <a:schemeClr val="bg1"/>
                </a:solidFill>
                <a:latin typeface="Georgia" panose="02040502050405020303" pitchFamily="18" charset="0"/>
                <a:ea typeface="Helvetica Neue Light" charset="0"/>
                <a:cs typeface="Helvetica Neue Light" charset="0"/>
              </a:rPr>
              <a:t>Studie- og karriereafklaring</a:t>
            </a:r>
          </a:p>
          <a:p>
            <a:endParaRPr lang="da-DK" dirty="0">
              <a:solidFill>
                <a:schemeClr val="bg1"/>
              </a:solidFill>
              <a:latin typeface="Georgia" panose="02040502050405020303" pitchFamily="18" charset="0"/>
              <a:ea typeface="Helvetica Neue Light" charset="0"/>
              <a:cs typeface="Helvetica Neue Light" charset="0"/>
            </a:endParaRPr>
          </a:p>
          <a:p>
            <a:r>
              <a:rPr lang="da-DK" dirty="0">
                <a:solidFill>
                  <a:schemeClr val="bg1"/>
                </a:solidFill>
                <a:latin typeface="Georgia" panose="02040502050405020303" pitchFamily="18" charset="0"/>
                <a:ea typeface="Helvetica Neue Light" charset="0"/>
                <a:cs typeface="Helvetica Neue Light" charset="0"/>
              </a:rPr>
              <a:t>- så du ved, inden for hvilket felt du har så mange kræfter, at selv ikke den stejleste bakke presser dig ned fra den store klinge.</a:t>
            </a:r>
          </a:p>
        </p:txBody>
      </p:sp>
    </p:spTree>
    <p:extLst>
      <p:ext uri="{BB962C8B-B14F-4D97-AF65-F5344CB8AC3E}">
        <p14:creationId xmlns:p14="http://schemas.microsoft.com/office/powerpoint/2010/main" val="275159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p:cNvSpPr/>
          <p:nvPr/>
        </p:nvSpPr>
        <p:spPr>
          <a:xfrm>
            <a:off x="599088" y="1646098"/>
            <a:ext cx="7229295" cy="461665"/>
          </a:xfrm>
          <a:prstGeom prst="rect">
            <a:avLst/>
          </a:prstGeom>
        </p:spPr>
        <p:txBody>
          <a:bodyPr wrap="square">
            <a:spAutoFit/>
          </a:bodyPr>
          <a:lstStyle/>
          <a:p>
            <a:endParaRPr lang="da-DK" sz="2400" dirty="0">
              <a:latin typeface="Georgia" panose="02040502050405020303" pitchFamily="18" charset="0"/>
              <a:ea typeface="Rasa" charset="0"/>
              <a:cs typeface="Rasa" charset="0"/>
            </a:endParaRPr>
          </a:p>
        </p:txBody>
      </p:sp>
      <p:sp>
        <p:nvSpPr>
          <p:cNvPr id="2" name="Rektangel 1">
            <a:extLst>
              <a:ext uri="{FF2B5EF4-FFF2-40B4-BE49-F238E27FC236}">
                <a16:creationId xmlns:a16="http://schemas.microsoft.com/office/drawing/2014/main" id="{30EB8848-9D6F-7B8F-CD21-ABAD3AF3384A}"/>
              </a:ext>
            </a:extLst>
          </p:cNvPr>
          <p:cNvSpPr/>
          <p:nvPr/>
        </p:nvSpPr>
        <p:spPr>
          <a:xfrm>
            <a:off x="854715" y="1995503"/>
            <a:ext cx="8218341" cy="4154984"/>
          </a:xfrm>
          <a:prstGeom prst="rect">
            <a:avLst/>
          </a:prstGeom>
        </p:spPr>
        <p:txBody>
          <a:bodyPr wrap="square">
            <a:spAutoFit/>
          </a:bodyPr>
          <a:lstStyle/>
          <a:p>
            <a:r>
              <a:rPr lang="da-DK" sz="2400" dirty="0">
                <a:latin typeface="Georgia" panose="02040502050405020303" pitchFamily="18" charset="0"/>
                <a:ea typeface="Helvetica Neue Thin" charset="0"/>
                <a:cs typeface="Helvetica Neue Thin" charset="0"/>
              </a:rPr>
              <a:t>Er du nysgerrig?</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lære nyt og udfordre dig selv?</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at skabe viden?</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akademisk analyse?</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være med i et entusiastisk fagligt og socialt fællesskab?</a:t>
            </a:r>
          </a:p>
          <a:p>
            <a:endParaRPr lang="da-DK" sz="2400" dirty="0">
              <a:latin typeface="Georgia" panose="02040502050405020303" pitchFamily="18" charset="0"/>
              <a:ea typeface="Rasa" charset="0"/>
              <a:cs typeface="Rasa" charset="0"/>
            </a:endParaRPr>
          </a:p>
        </p:txBody>
      </p:sp>
      <p:sp>
        <p:nvSpPr>
          <p:cNvPr id="5" name="Tekstfelt 4">
            <a:extLst>
              <a:ext uri="{FF2B5EF4-FFF2-40B4-BE49-F238E27FC236}">
                <a16:creationId xmlns:a16="http://schemas.microsoft.com/office/drawing/2014/main" id="{BB8EDF39-25C3-7F2A-A9F9-099310F29739}"/>
              </a:ext>
            </a:extLst>
          </p:cNvPr>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Er Akademiet for Talentfulde Unge noget for dig?</a:t>
            </a:r>
          </a:p>
        </p:txBody>
      </p:sp>
    </p:spTree>
    <p:extLst>
      <p:ext uri="{BB962C8B-B14F-4D97-AF65-F5344CB8AC3E}">
        <p14:creationId xmlns:p14="http://schemas.microsoft.com/office/powerpoint/2010/main" val="140961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9883F-6D73-968B-392D-BAFF5AD791A9}"/>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82334E5-82BC-8D27-B374-53E6AA4C3340}"/>
              </a:ext>
            </a:extLst>
          </p:cNvPr>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F24C3542-AF59-64CC-0663-4E643BE2313B}"/>
              </a:ext>
            </a:extLst>
          </p:cNvPr>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641075CE-69F0-824A-293D-29844F6938F4}"/>
              </a:ext>
            </a:extLst>
          </p:cNvPr>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Fællesskabet på ATU | Midt</a:t>
            </a:r>
          </a:p>
        </p:txBody>
      </p:sp>
      <p:pic>
        <p:nvPicPr>
          <p:cNvPr id="6" name="Billede 5">
            <a:hlinkClick r:id="rId3"/>
            <a:extLst>
              <a:ext uri="{FF2B5EF4-FFF2-40B4-BE49-F238E27FC236}">
                <a16:creationId xmlns:a16="http://schemas.microsoft.com/office/drawing/2014/main" id="{520769F8-FB52-1AAD-252E-B4A2F95D78CE}"/>
              </a:ext>
            </a:extLst>
          </p:cNvPr>
          <p:cNvPicPr>
            <a:picLocks noChangeAspect="1"/>
          </p:cNvPicPr>
          <p:nvPr/>
        </p:nvPicPr>
        <p:blipFill>
          <a:blip r:embed="rId4"/>
          <a:stretch>
            <a:fillRect/>
          </a:stretch>
        </p:blipFill>
        <p:spPr>
          <a:xfrm>
            <a:off x="1615923" y="1712205"/>
            <a:ext cx="5912154" cy="3867349"/>
          </a:xfrm>
          <a:prstGeom prst="rect">
            <a:avLst/>
          </a:prstGeom>
        </p:spPr>
      </p:pic>
    </p:spTree>
    <p:extLst>
      <p:ext uri="{BB962C8B-B14F-4D97-AF65-F5344CB8AC3E}">
        <p14:creationId xmlns:p14="http://schemas.microsoft.com/office/powerpoint/2010/main" val="163543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4469"/>
          <a:stretch/>
        </p:blipFill>
        <p:spPr>
          <a:xfrm>
            <a:off x="0" y="1284490"/>
            <a:ext cx="9144000" cy="5213510"/>
          </a:xfrm>
          <a:prstGeom prst="rect">
            <a:avLst/>
          </a:prstGeom>
        </p:spPr>
      </p:pic>
      <p:sp>
        <p:nvSpPr>
          <p:cNvPr id="13" name="Rektangel 12"/>
          <p:cNvSpPr/>
          <p:nvPr/>
        </p:nvSpPr>
        <p:spPr>
          <a:xfrm>
            <a:off x="4911090" y="4411979"/>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ekstfelt 11"/>
          <p:cNvSpPr txBox="1"/>
          <p:nvPr/>
        </p:nvSpPr>
        <p:spPr>
          <a:xfrm>
            <a:off x="5189925" y="4630369"/>
            <a:ext cx="3627503" cy="1569660"/>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”Jeg har været rigtig glad for at være med i ATU både på grund af det faglige, men også fordi det har været skønt at være del af et fællesskab, som giver plads til, at folk gerne vil lære noget.”</a:t>
            </a:r>
          </a:p>
        </p:txBody>
      </p:sp>
    </p:spTree>
    <p:extLst>
      <p:ext uri="{BB962C8B-B14F-4D97-AF65-F5344CB8AC3E}">
        <p14:creationId xmlns:p14="http://schemas.microsoft.com/office/powerpoint/2010/main" val="2013116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9" name="Billede 8"/>
          <p:cNvPicPr>
            <a:picLocks noChangeAspect="1"/>
          </p:cNvPicPr>
          <p:nvPr/>
        </p:nvPicPr>
        <p:blipFill rotWithShape="1">
          <a:blip r:embed="rId3"/>
          <a:srcRect r="898" b="15293"/>
          <a:stretch/>
        </p:blipFill>
        <p:spPr>
          <a:xfrm>
            <a:off x="0" y="1286935"/>
            <a:ext cx="9144000" cy="5211065"/>
          </a:xfrm>
          <a:prstGeom prst="rect">
            <a:avLst/>
          </a:prstGeom>
        </p:spPr>
      </p:pic>
      <p:sp>
        <p:nvSpPr>
          <p:cNvPr id="13" name="Rektangel 12"/>
          <p:cNvSpPr/>
          <p:nvPr/>
        </p:nvSpPr>
        <p:spPr>
          <a:xfrm>
            <a:off x="4333525" y="4502045"/>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ekstfelt 11"/>
          <p:cNvSpPr txBox="1"/>
          <p:nvPr/>
        </p:nvSpPr>
        <p:spPr>
          <a:xfrm>
            <a:off x="4480916" y="4720435"/>
            <a:ext cx="3690478" cy="1323439"/>
          </a:xfrm>
          <a:prstGeom prst="rect">
            <a:avLst/>
          </a:prstGeom>
          <a:noFill/>
        </p:spPr>
        <p:txBody>
          <a:bodyPr wrap="square" rtlCol="0">
            <a:spAutoFit/>
          </a:bodyPr>
          <a:lstStyle/>
          <a:p>
            <a:pPr lvl="0"/>
            <a:r>
              <a:rPr lang="da-DK" sz="1600" dirty="0">
                <a:solidFill>
                  <a:schemeClr val="bg1"/>
                </a:solidFill>
                <a:latin typeface="Georgia" panose="02040502050405020303" pitchFamily="18" charset="0"/>
                <a:ea typeface="Helvetica Neue Light" charset="0"/>
                <a:cs typeface="Helvetica Neue Light" charset="0"/>
              </a:rPr>
              <a:t>” ATU opnår det at kombinere det faglige og det sociale, så det går hånd i hånd. ATU har åbnet verden mere op, og det har givet mig en bedre forståelse af, hvem jeg er.</a:t>
            </a:r>
          </a:p>
        </p:txBody>
      </p:sp>
    </p:spTree>
    <p:extLst>
      <p:ext uri="{BB962C8B-B14F-4D97-AF65-F5344CB8AC3E}">
        <p14:creationId xmlns:p14="http://schemas.microsoft.com/office/powerpoint/2010/main" val="12377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5319" r="936"/>
          <a:stretch/>
        </p:blipFill>
        <p:spPr>
          <a:xfrm>
            <a:off x="0" y="1294898"/>
            <a:ext cx="9144000" cy="5210901"/>
          </a:xfrm>
          <a:prstGeom prst="rect">
            <a:avLst/>
          </a:prstGeom>
        </p:spPr>
      </p:pic>
      <p:sp>
        <p:nvSpPr>
          <p:cNvPr id="13" name="Rektangel 12"/>
          <p:cNvSpPr/>
          <p:nvPr/>
        </p:nvSpPr>
        <p:spPr>
          <a:xfrm>
            <a:off x="1805940" y="4743404"/>
            <a:ext cx="5768340" cy="1754596"/>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ekstfelt 11"/>
          <p:cNvSpPr txBox="1"/>
          <p:nvPr/>
        </p:nvSpPr>
        <p:spPr>
          <a:xfrm>
            <a:off x="2122612" y="4936451"/>
            <a:ext cx="5215448" cy="1600438"/>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ATU er et fællesskab, der har sat præg på vores identitet og givet os en forståelse af, at man aldrig skal gemme sin viden væk, men udforske den og få den til at spire på nye måder igen og igen. ATU har lært os, at viden aldrig er statisk, men hele tiden i bevægelse.</a:t>
            </a:r>
            <a:endParaRPr lang="da-DK" dirty="0">
              <a:solidFill>
                <a:schemeClr val="bg1"/>
              </a:solidFill>
              <a:latin typeface="Georgia" panose="02040502050405020303" pitchFamily="18" charset="0"/>
              <a:ea typeface="Rasa" charset="0"/>
              <a:cs typeface="Rasa" charset="0"/>
            </a:endParaRPr>
          </a:p>
          <a:p>
            <a:endParaRPr lang="da-DK" dirty="0">
              <a:latin typeface="Georgia" panose="02040502050405020303" pitchFamily="18" charset="0"/>
            </a:endParaRPr>
          </a:p>
        </p:txBody>
      </p:sp>
    </p:spTree>
    <p:extLst>
      <p:ext uri="{BB962C8B-B14F-4D97-AF65-F5344CB8AC3E}">
        <p14:creationId xmlns:p14="http://schemas.microsoft.com/office/powerpoint/2010/main" val="83316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30C5D-65F2-CC21-6515-82BA8AA553D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945BE9F4-6031-8697-3853-A46C6287B96D}"/>
              </a:ext>
            </a:extLst>
          </p:cNvPr>
          <p:cNvSpPr/>
          <p:nvPr/>
        </p:nvSpPr>
        <p:spPr>
          <a:xfrm>
            <a:off x="0" y="-155510"/>
            <a:ext cx="9144000" cy="1090458"/>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BD0856FC-FBD3-9ED4-6CBC-A22C94E0C658}"/>
              </a:ext>
            </a:extLst>
          </p:cNvPr>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CC139BD8-D993-36AB-F07A-7EF4A8C7BAC0}"/>
              </a:ext>
            </a:extLst>
          </p:cNvPr>
          <p:cNvSpPr txBox="1"/>
          <p:nvPr/>
        </p:nvSpPr>
        <p:spPr>
          <a:xfrm>
            <a:off x="671008" y="103951"/>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Sådan ser et forløb på ATU </a:t>
            </a:r>
            <a:r>
              <a:rPr lang="da-DK" sz="2400" i="1" dirty="0">
                <a:solidFill>
                  <a:schemeClr val="bg1"/>
                </a:solidFill>
                <a:latin typeface="Georgia" panose="02040502050405020303" pitchFamily="18" charset="0"/>
                <a:ea typeface="Helvetica Neue" charset="0"/>
                <a:cs typeface="Helvetica Neue" charset="0"/>
              </a:rPr>
              <a:t>| </a:t>
            </a:r>
            <a:r>
              <a:rPr lang="da-DK" sz="2400" dirty="0">
                <a:solidFill>
                  <a:schemeClr val="bg1"/>
                </a:solidFill>
                <a:latin typeface="Georgia" panose="02040502050405020303" pitchFamily="18" charset="0"/>
                <a:ea typeface="Helvetica Neue" charset="0"/>
                <a:cs typeface="Helvetica Neue" charset="0"/>
              </a:rPr>
              <a:t>Midt ud</a:t>
            </a:r>
          </a:p>
        </p:txBody>
      </p:sp>
      <p:graphicFrame>
        <p:nvGraphicFramePr>
          <p:cNvPr id="2" name="Tabel 1">
            <a:extLst>
              <a:ext uri="{FF2B5EF4-FFF2-40B4-BE49-F238E27FC236}">
                <a16:creationId xmlns:a16="http://schemas.microsoft.com/office/drawing/2014/main" id="{C8CA2F65-03F0-4C5C-AC10-0E680B128955}"/>
              </a:ext>
            </a:extLst>
          </p:cNvPr>
          <p:cNvGraphicFramePr>
            <a:graphicFrameLocks noGrp="1"/>
          </p:cNvGraphicFramePr>
          <p:nvPr>
            <p:extLst>
              <p:ext uri="{D42A27DB-BD31-4B8C-83A1-F6EECF244321}">
                <p14:modId xmlns:p14="http://schemas.microsoft.com/office/powerpoint/2010/main" val="1204064712"/>
              </p:ext>
            </p:extLst>
          </p:nvPr>
        </p:nvGraphicFramePr>
        <p:xfrm>
          <a:off x="0" y="938784"/>
          <a:ext cx="9144000" cy="5624348"/>
        </p:xfrm>
        <a:graphic>
          <a:graphicData uri="http://schemas.openxmlformats.org/drawingml/2006/table">
            <a:tbl>
              <a:tblPr firstRow="1" bandRow="1">
                <a:tableStyleId>{93296810-A885-4BE3-A3E7-6D5BEEA58F35}</a:tableStyleId>
              </a:tblPr>
              <a:tblGrid>
                <a:gridCol w="819397">
                  <a:extLst>
                    <a:ext uri="{9D8B030D-6E8A-4147-A177-3AD203B41FA5}">
                      <a16:colId xmlns:a16="http://schemas.microsoft.com/office/drawing/2014/main" val="2955874253"/>
                    </a:ext>
                  </a:extLst>
                </a:gridCol>
                <a:gridCol w="2879300">
                  <a:extLst>
                    <a:ext uri="{9D8B030D-6E8A-4147-A177-3AD203B41FA5}">
                      <a16:colId xmlns:a16="http://schemas.microsoft.com/office/drawing/2014/main" val="1659271020"/>
                    </a:ext>
                  </a:extLst>
                </a:gridCol>
                <a:gridCol w="3159303">
                  <a:extLst>
                    <a:ext uri="{9D8B030D-6E8A-4147-A177-3AD203B41FA5}">
                      <a16:colId xmlns:a16="http://schemas.microsoft.com/office/drawing/2014/main" val="2968959305"/>
                    </a:ext>
                  </a:extLst>
                </a:gridCol>
                <a:gridCol w="2286000">
                  <a:extLst>
                    <a:ext uri="{9D8B030D-6E8A-4147-A177-3AD203B41FA5}">
                      <a16:colId xmlns:a16="http://schemas.microsoft.com/office/drawing/2014/main" val="456790239"/>
                    </a:ext>
                  </a:extLst>
                </a:gridCol>
              </a:tblGrid>
              <a:tr h="410966">
                <a:tc>
                  <a:txBody>
                    <a:bodyPr/>
                    <a:lstStyle/>
                    <a:p>
                      <a:endParaRPr lang="da-DK" dirty="0">
                        <a:solidFill>
                          <a:schemeClr val="bg1"/>
                        </a:solidFill>
                        <a:latin typeface="Georgia" panose="02040502050405020303" pitchFamily="18" charset="0"/>
                      </a:endParaRPr>
                    </a:p>
                  </a:txBody>
                  <a:tcPr>
                    <a:solidFill>
                      <a:srgbClr val="529C00"/>
                    </a:solidFill>
                  </a:tcPr>
                </a:tc>
                <a:tc>
                  <a:txBody>
                    <a:bodyPr/>
                    <a:lstStyle/>
                    <a:p>
                      <a:r>
                        <a:rPr lang="da-DK" sz="1800" dirty="0">
                          <a:solidFill>
                            <a:schemeClr val="bg1"/>
                          </a:solidFill>
                          <a:latin typeface="Georgia" panose="02040502050405020303" pitchFamily="18" charset="0"/>
                        </a:rPr>
                        <a:t>Dec/jan/feb</a:t>
                      </a:r>
                    </a:p>
                  </a:txBody>
                  <a:tcPr>
                    <a:solidFill>
                      <a:srgbClr val="529C00"/>
                    </a:solidFill>
                  </a:tcPr>
                </a:tc>
                <a:tc>
                  <a:txBody>
                    <a:bodyPr/>
                    <a:lstStyle/>
                    <a:p>
                      <a:r>
                        <a:rPr lang="da-DK" dirty="0">
                          <a:solidFill>
                            <a:schemeClr val="bg1"/>
                          </a:solidFill>
                          <a:latin typeface="Georgia" panose="02040502050405020303" pitchFamily="18" charset="0"/>
                        </a:rPr>
                        <a:t>Marts-maj</a:t>
                      </a:r>
                    </a:p>
                  </a:txBody>
                  <a:tcPr>
                    <a:solidFill>
                      <a:srgbClr val="529C00"/>
                    </a:solidFill>
                  </a:tcPr>
                </a:tc>
                <a:tc>
                  <a:txBody>
                    <a:bodyPr/>
                    <a:lstStyle/>
                    <a:p>
                      <a:r>
                        <a:rPr lang="da-DK" dirty="0">
                          <a:solidFill>
                            <a:schemeClr val="bg1"/>
                          </a:solidFill>
                          <a:latin typeface="Georgia" panose="02040502050405020303" pitchFamily="18" charset="0"/>
                        </a:rPr>
                        <a:t>Sommer</a:t>
                      </a:r>
                    </a:p>
                  </a:txBody>
                  <a:tcPr>
                    <a:solidFill>
                      <a:srgbClr val="529C00"/>
                    </a:solidFill>
                  </a:tcPr>
                </a:tc>
                <a:extLst>
                  <a:ext uri="{0D108BD9-81ED-4DB2-BD59-A6C34878D82A}">
                    <a16:rowId xmlns:a16="http://schemas.microsoft.com/office/drawing/2014/main" val="3448714263"/>
                  </a:ext>
                </a:extLst>
              </a:tr>
              <a:tr h="1304818">
                <a:tc>
                  <a:txBody>
                    <a:bodyPr/>
                    <a:lstStyle/>
                    <a:p>
                      <a:r>
                        <a:rPr lang="da-DK" dirty="0">
                          <a:solidFill>
                            <a:schemeClr val="bg1"/>
                          </a:solidFill>
                          <a:latin typeface="Georgia" panose="02040502050405020303" pitchFamily="18" charset="0"/>
                        </a:rPr>
                        <a:t>1.G</a:t>
                      </a:r>
                    </a:p>
                  </a:txBody>
                  <a:tcPr>
                    <a:solidFill>
                      <a:srgbClr val="529C00"/>
                    </a:solidFill>
                  </a:tcPr>
                </a:tc>
                <a:tc>
                  <a:txBody>
                    <a:bodyPr/>
                    <a:lstStyle/>
                    <a:p>
                      <a:r>
                        <a:rPr lang="da-DK" sz="1400" b="1" i="0" dirty="0">
                          <a:solidFill>
                            <a:schemeClr val="bg1"/>
                          </a:solidFill>
                          <a:latin typeface="Georgia" panose="02040502050405020303" pitchFamily="18" charset="0"/>
                          <a:ea typeface="Helvetica Neue Thin" charset="0"/>
                          <a:cs typeface="Helvetica Neue Thin" charset="0"/>
                        </a:rPr>
                        <a:t>Ansøgningsproces:</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Information</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Mød ATU’ere på din skole</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Skriv en ansøgning</a:t>
                      </a:r>
                    </a:p>
                    <a:p>
                      <a:pPr marL="285750" indent="-285750">
                        <a:buFont typeface="Arial" panose="020B0604020202020204" pitchFamily="34" charset="0"/>
                        <a:buChar char="•"/>
                      </a:pPr>
                      <a:r>
                        <a:rPr lang="da-DK" sz="1400" b="0" i="0" dirty="0">
                          <a:solidFill>
                            <a:schemeClr val="bg1"/>
                          </a:solidFill>
                          <a:latin typeface="Georgia" panose="02040502050405020303" pitchFamily="18" charset="0"/>
                          <a:ea typeface="Helvetica Neue Thin" charset="0"/>
                          <a:cs typeface="Helvetica Neue Thin" charset="0"/>
                        </a:rPr>
                        <a:t>Aflever på din skole</a:t>
                      </a:r>
                      <a:endParaRPr lang="da-DK"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Velkommen til ATU | Midt:</a:t>
                      </a:r>
                      <a:br>
                        <a:rPr lang="da-DK" sz="1400" dirty="0">
                          <a:solidFill>
                            <a:schemeClr val="bg1"/>
                          </a:solidFill>
                          <a:latin typeface="Georgia" panose="02040502050405020303" pitchFamily="18" charset="0"/>
                        </a:rPr>
                      </a:br>
                      <a:r>
                        <a:rPr lang="da-DK" sz="1400" dirty="0">
                          <a:solidFill>
                            <a:schemeClr val="bg1"/>
                          </a:solidFill>
                          <a:latin typeface="Georgia" panose="02040502050405020303" pitchFamily="18" charset="0"/>
                        </a:rPr>
                        <a:t>Introduktion til: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 Naturvidenskab ▪ Sundhedsvidenskab ▪ Samfundsvidenskab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Humaniora ▪ Ingeniørvidenskab</a:t>
                      </a:r>
                      <a:endParaRPr lang="da-DK"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Sommercamp:</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5 dage i starten af sommerferie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Få nye venner og gode oplevelser</a:t>
                      </a:r>
                    </a:p>
                  </a:txBody>
                  <a:tcPr>
                    <a:solidFill>
                      <a:srgbClr val="75B208"/>
                    </a:solidFill>
                  </a:tcPr>
                </a:tc>
                <a:extLst>
                  <a:ext uri="{0D108BD9-81ED-4DB2-BD59-A6C34878D82A}">
                    <a16:rowId xmlns:a16="http://schemas.microsoft.com/office/drawing/2014/main" val="2210996181"/>
                  </a:ext>
                </a:extLst>
              </a:tr>
              <a:tr h="458502">
                <a:tc>
                  <a:txBody>
                    <a:bodyPr/>
                    <a:lstStyle/>
                    <a:p>
                      <a:endParaRPr lang="da-DK" dirty="0">
                        <a:solidFill>
                          <a:schemeClr val="bg1"/>
                        </a:solidFill>
                        <a:latin typeface="Georgia" panose="02040502050405020303" pitchFamily="18" charset="0"/>
                      </a:endParaRPr>
                    </a:p>
                  </a:txBody>
                  <a:tcPr>
                    <a:solidFill>
                      <a:srgbClr val="529C00"/>
                    </a:solidFill>
                  </a:tcPr>
                </a:tc>
                <a:tc>
                  <a:txBody>
                    <a:bodyPr/>
                    <a:lstStyle/>
                    <a:p>
                      <a:r>
                        <a:rPr lang="da-DK" b="1" dirty="0">
                          <a:solidFill>
                            <a:schemeClr val="bg1"/>
                          </a:solidFill>
                          <a:latin typeface="Georgia" panose="02040502050405020303" pitchFamily="18" charset="0"/>
                        </a:rPr>
                        <a:t>August-november</a:t>
                      </a:r>
                    </a:p>
                  </a:txBody>
                  <a:tcPr>
                    <a:solidFill>
                      <a:srgbClr val="529C00"/>
                    </a:solidFill>
                  </a:tcPr>
                </a:tc>
                <a:tc>
                  <a:txBody>
                    <a:bodyPr/>
                    <a:lstStyle/>
                    <a:p>
                      <a:r>
                        <a:rPr lang="da-DK" b="1" dirty="0">
                          <a:solidFill>
                            <a:schemeClr val="bg1"/>
                          </a:solidFill>
                          <a:latin typeface="Georgia" panose="02040502050405020303" pitchFamily="18" charset="0"/>
                        </a:rPr>
                        <a:t>Januar-maj</a:t>
                      </a:r>
                    </a:p>
                  </a:txBody>
                  <a:tcPr>
                    <a:solidFill>
                      <a:srgbClr val="529C00"/>
                    </a:solidFill>
                  </a:tcPr>
                </a:tc>
                <a:tc>
                  <a:txBody>
                    <a:bodyPr/>
                    <a:lstStyle/>
                    <a:p>
                      <a:r>
                        <a:rPr lang="da-DK" b="1" dirty="0">
                          <a:solidFill>
                            <a:schemeClr val="bg1"/>
                          </a:solidFill>
                          <a:latin typeface="Georgia" panose="02040502050405020303" pitchFamily="18" charset="0"/>
                        </a:rPr>
                        <a:t>Sommer</a:t>
                      </a:r>
                    </a:p>
                  </a:txBody>
                  <a:tcPr>
                    <a:solidFill>
                      <a:srgbClr val="529C00"/>
                    </a:solidFill>
                  </a:tcPr>
                </a:tc>
                <a:extLst>
                  <a:ext uri="{0D108BD9-81ED-4DB2-BD59-A6C34878D82A}">
                    <a16:rowId xmlns:a16="http://schemas.microsoft.com/office/drawing/2014/main" val="1579291583"/>
                  </a:ext>
                </a:extLst>
              </a:tr>
              <a:tr h="688384">
                <a:tc>
                  <a:txBody>
                    <a:bodyPr/>
                    <a:lstStyle/>
                    <a:p>
                      <a:r>
                        <a:rPr lang="da-DK" b="1" dirty="0">
                          <a:solidFill>
                            <a:schemeClr val="bg1"/>
                          </a:solidFill>
                          <a:latin typeface="Georgia" panose="02040502050405020303" pitchFamily="18" charset="0"/>
                        </a:rPr>
                        <a:t>2. G</a:t>
                      </a:r>
                    </a:p>
                  </a:txBody>
                  <a:tcPr>
                    <a:solidFill>
                      <a:srgbClr val="529C00"/>
                    </a:solidFill>
                  </a:tcPr>
                </a:tc>
                <a:tc>
                  <a:txBody>
                    <a:bodyPr/>
                    <a:lstStyle/>
                    <a:p>
                      <a:r>
                        <a:rPr lang="da-DK" sz="1400" b="1" dirty="0">
                          <a:solidFill>
                            <a:schemeClr val="bg1"/>
                          </a:solidFill>
                          <a:latin typeface="Georgia" panose="02040502050405020303" pitchFamily="18" charset="0"/>
                        </a:rPr>
                        <a:t>Fordybelsesseminarer:</a:t>
                      </a:r>
                    </a:p>
                    <a:p>
                      <a:r>
                        <a:rPr lang="da-DK" sz="1400" b="0" dirty="0">
                          <a:solidFill>
                            <a:schemeClr val="bg1"/>
                          </a:solidFill>
                          <a:latin typeface="Georgia" panose="02040502050405020303" pitchFamily="18" charset="0"/>
                        </a:rPr>
                        <a:t>Vælg 4 seminarer af 9</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Natur ▪ Sundhed ▪ Samfund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bg1"/>
                          </a:solidFill>
                          <a:latin typeface="Georgia" panose="02040502050405020303" pitchFamily="18" charset="0"/>
                        </a:rPr>
                        <a:t>Humaniora ▪ Ingeniør ▪ VIA University College</a:t>
                      </a:r>
                    </a:p>
                    <a:p>
                      <a:endParaRPr lang="da-DK" sz="1400" b="0" dirty="0">
                        <a:solidFill>
                          <a:schemeClr val="bg1"/>
                        </a:solidFill>
                        <a:latin typeface="Georgia" panose="02040502050405020303" pitchFamily="18" charset="0"/>
                      </a:endParaRPr>
                    </a:p>
                  </a:txBody>
                  <a:tcPr>
                    <a:solidFill>
                      <a:srgbClr val="75B208"/>
                    </a:solidFill>
                  </a:tcPr>
                </a:tc>
                <a:tc>
                  <a:txBody>
                    <a:bodyPr/>
                    <a:lstStyle/>
                    <a:p>
                      <a:r>
                        <a:rPr lang="da-DK" sz="1400" b="1" dirty="0">
                          <a:solidFill>
                            <a:schemeClr val="bg1"/>
                          </a:solidFill>
                          <a:latin typeface="Georgia" panose="02040502050405020303" pitchFamily="18" charset="0"/>
                        </a:rPr>
                        <a:t>Tværfaglige seminarer:</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Team og samarbejde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Citizen Science</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Kreativitet og AI</a:t>
                      </a:r>
                    </a:p>
                    <a:p>
                      <a:pPr marL="285750" indent="-285750">
                        <a:buFont typeface="Arial" panose="020B0604020202020204" pitchFamily="34" charset="0"/>
                        <a:buChar char="•"/>
                      </a:pPr>
                      <a:r>
                        <a:rPr lang="da-DK" sz="1400" b="0" dirty="0">
                          <a:solidFill>
                            <a:schemeClr val="bg1"/>
                          </a:solidFill>
                          <a:latin typeface="Georgia" panose="02040502050405020303" pitchFamily="18" charset="0"/>
                        </a:rPr>
                        <a:t>Journalistik</a:t>
                      </a:r>
                    </a:p>
                  </a:txBody>
                  <a:tcPr>
                    <a:solidFill>
                      <a:srgbClr val="75B208"/>
                    </a:solidFill>
                  </a:tcPr>
                </a:tc>
                <a:tc>
                  <a:txBody>
                    <a:bodyPr/>
                    <a:lstStyle/>
                    <a:p>
                      <a:r>
                        <a:rPr lang="da-DK" sz="1400" i="1" dirty="0">
                          <a:solidFill>
                            <a:schemeClr val="bg1"/>
                          </a:solidFill>
                          <a:latin typeface="Georgia" panose="02040502050405020303" pitchFamily="18" charset="0"/>
                        </a:rPr>
                        <a:t>Sommercamp, hvis du ikke var med det første år</a:t>
                      </a:r>
                    </a:p>
                  </a:txBody>
                  <a:tcPr>
                    <a:solidFill>
                      <a:srgbClr val="75B208"/>
                    </a:solidFill>
                  </a:tcPr>
                </a:tc>
                <a:extLst>
                  <a:ext uri="{0D108BD9-81ED-4DB2-BD59-A6C34878D82A}">
                    <a16:rowId xmlns:a16="http://schemas.microsoft.com/office/drawing/2014/main" val="2958428335"/>
                  </a:ext>
                </a:extLst>
              </a:tr>
              <a:tr h="199318">
                <a:tc>
                  <a:txBody>
                    <a:bodyPr/>
                    <a:lstStyle/>
                    <a:p>
                      <a:endParaRPr lang="da-DK" b="1" dirty="0">
                        <a:solidFill>
                          <a:schemeClr val="bg1"/>
                        </a:solidFill>
                        <a:latin typeface="Georgia" panose="02040502050405020303" pitchFamily="18" charset="0"/>
                      </a:endParaRPr>
                    </a:p>
                  </a:txBody>
                  <a:tcPr>
                    <a:solidFill>
                      <a:srgbClr val="529C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latin typeface="Georgia" panose="02040502050405020303" pitchFamily="18" charset="0"/>
                        </a:rPr>
                        <a:t>A</a:t>
                      </a:r>
                      <a:r>
                        <a:rPr lang="da-DK" b="1" dirty="0">
                          <a:solidFill>
                            <a:schemeClr val="bg1"/>
                          </a:solidFill>
                          <a:latin typeface="Georgia" panose="02040502050405020303" pitchFamily="18" charset="0"/>
                        </a:rPr>
                        <a:t>ugust-november</a:t>
                      </a:r>
                    </a:p>
                    <a:p>
                      <a:endParaRPr lang="da-DK" dirty="0">
                        <a:solidFill>
                          <a:schemeClr val="bg1"/>
                        </a:solidFill>
                        <a:latin typeface="Georgia" panose="02040502050405020303" pitchFamily="18" charset="0"/>
                      </a:endParaRPr>
                    </a:p>
                  </a:txBody>
                  <a:tcPr>
                    <a:solidFill>
                      <a:srgbClr val="529C00"/>
                    </a:solidFill>
                  </a:tcPr>
                </a:tc>
                <a:tc>
                  <a:txBody>
                    <a:bodyPr/>
                    <a:lstStyle/>
                    <a:p>
                      <a:r>
                        <a:rPr lang="da-DK" b="1" dirty="0">
                          <a:solidFill>
                            <a:schemeClr val="bg1"/>
                          </a:solidFill>
                          <a:latin typeface="Georgia" panose="02040502050405020303" pitchFamily="18" charset="0"/>
                        </a:rPr>
                        <a:t>Januar</a:t>
                      </a:r>
                    </a:p>
                  </a:txBody>
                  <a:tcPr>
                    <a:solidFill>
                      <a:srgbClr val="529C00"/>
                    </a:solidFill>
                  </a:tcPr>
                </a:tc>
                <a:tc>
                  <a:txBody>
                    <a:bodyPr/>
                    <a:lstStyle/>
                    <a:p>
                      <a:endParaRPr lang="da-DK" dirty="0">
                        <a:solidFill>
                          <a:schemeClr val="bg1"/>
                        </a:solidFill>
                        <a:latin typeface="Georgia" panose="02040502050405020303" pitchFamily="18" charset="0"/>
                      </a:endParaRPr>
                    </a:p>
                  </a:txBody>
                  <a:tc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tcPr>
                </a:tc>
                <a:extLst>
                  <a:ext uri="{0D108BD9-81ED-4DB2-BD59-A6C34878D82A}">
                    <a16:rowId xmlns:a16="http://schemas.microsoft.com/office/drawing/2014/main" val="2024246559"/>
                  </a:ext>
                </a:extLst>
              </a:tr>
              <a:tr h="1332558">
                <a:tc>
                  <a:txBody>
                    <a:bodyPr/>
                    <a:lstStyle/>
                    <a:p>
                      <a:r>
                        <a:rPr lang="da-DK" b="1" dirty="0">
                          <a:solidFill>
                            <a:schemeClr val="bg1"/>
                          </a:solidFill>
                          <a:latin typeface="Georgia" panose="02040502050405020303" pitchFamily="18" charset="0"/>
                        </a:rPr>
                        <a:t>3. G</a:t>
                      </a:r>
                    </a:p>
                  </a:txBody>
                  <a:tcPr>
                    <a:solidFill>
                      <a:srgbClr val="529C00"/>
                    </a:solidFill>
                  </a:tcPr>
                </a:tc>
                <a:tc>
                  <a:txBody>
                    <a:bodyPr/>
                    <a:lstStyle/>
                    <a:p>
                      <a:r>
                        <a:rPr lang="da-DK" sz="1400" b="1" dirty="0">
                          <a:solidFill>
                            <a:schemeClr val="bg1"/>
                          </a:solidFill>
                          <a:latin typeface="Georgia" panose="02040502050405020303" pitchFamily="18" charset="0"/>
                        </a:rPr>
                        <a:t>Studieliv og akademisk proces:</a:t>
                      </a:r>
                    </a:p>
                    <a:p>
                      <a:pPr marL="285750" indent="-285750">
                        <a:buFont typeface="Arial" panose="020B0604020202020204" pitchFamily="34" charset="0"/>
                        <a:buChar char="•"/>
                      </a:pPr>
                      <a:r>
                        <a:rPr lang="da-DK" sz="1400" b="1" dirty="0">
                          <a:solidFill>
                            <a:schemeClr val="bg1"/>
                          </a:solidFill>
                          <a:latin typeface="Georgia" panose="02040502050405020303" pitchFamily="18" charset="0"/>
                        </a:rPr>
                        <a:t>Studielivsseminar</a:t>
                      </a:r>
                    </a:p>
                    <a:p>
                      <a:pPr marL="285750" indent="-285750">
                        <a:buFont typeface="Arial" panose="020B0604020202020204" pitchFamily="34" charset="0"/>
                        <a:buChar char="•"/>
                      </a:pPr>
                      <a:r>
                        <a:rPr lang="da-DK" sz="1400" b="1" dirty="0">
                          <a:solidFill>
                            <a:schemeClr val="bg1"/>
                          </a:solidFill>
                          <a:latin typeface="Georgia" panose="02040502050405020303" pitchFamily="18" charset="0"/>
                        </a:rPr>
                        <a:t>Akademisk idégenering, feedback, præsentation</a:t>
                      </a:r>
                    </a:p>
                    <a:p>
                      <a:pPr marL="285750" indent="-285750">
                        <a:buFont typeface="Arial" panose="020B0604020202020204" pitchFamily="34" charset="0"/>
                        <a:buChar char="•"/>
                      </a:pPr>
                      <a:r>
                        <a:rPr lang="da-DK" sz="1400" b="1" dirty="0">
                          <a:solidFill>
                            <a:schemeClr val="bg1"/>
                          </a:solidFill>
                          <a:latin typeface="Georgia" panose="02040502050405020303" pitchFamily="18" charset="0"/>
                        </a:rPr>
                        <a:t>Afslutningsseminar</a:t>
                      </a:r>
                    </a:p>
                  </a:txBody>
                  <a:tcPr>
                    <a:solidFill>
                      <a:srgbClr val="75B208"/>
                    </a:solidFill>
                  </a:tcPr>
                </a:tc>
                <a:tc>
                  <a:txBody>
                    <a:bodyPr/>
                    <a:lstStyle/>
                    <a:p>
                      <a:r>
                        <a:rPr lang="da-DK" sz="1400" b="1" dirty="0">
                          <a:solidFill>
                            <a:schemeClr val="bg1"/>
                          </a:solidFill>
                          <a:latin typeface="Georgia" panose="02040502050405020303" pitchFamily="18" charset="0"/>
                        </a:rPr>
                        <a:t>Diplomoverrækkelse</a:t>
                      </a:r>
                    </a:p>
                    <a:p>
                      <a:pPr algn="ctr"/>
                      <a:endParaRPr lang="da-DK" dirty="0">
                        <a:solidFill>
                          <a:schemeClr val="bg1"/>
                        </a:solidFill>
                        <a:latin typeface="Georgia" panose="02040502050405020303" pitchFamily="18" charset="0"/>
                      </a:endParaRPr>
                    </a:p>
                  </a:txBody>
                  <a:tcPr>
                    <a:solidFill>
                      <a:srgbClr val="75B208"/>
                    </a:solidFill>
                  </a:tcPr>
                </a:tc>
                <a:tc>
                  <a:txBody>
                    <a:bodyPr/>
                    <a:lstStyle/>
                    <a:p>
                      <a:endParaRPr lang="da-DK" dirty="0">
                        <a:solidFill>
                          <a:schemeClr val="bg1"/>
                        </a:solidFill>
                        <a:latin typeface="Georgia" panose="02040502050405020303" pitchFamily="18" charset="0"/>
                      </a:endParaRPr>
                    </a:p>
                  </a:txBody>
                  <a:tc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tcPr>
                </a:tc>
                <a:extLst>
                  <a:ext uri="{0D108BD9-81ED-4DB2-BD59-A6C34878D82A}">
                    <a16:rowId xmlns:a16="http://schemas.microsoft.com/office/drawing/2014/main" val="3691610012"/>
                  </a:ext>
                </a:extLst>
              </a:tr>
            </a:tbl>
          </a:graphicData>
        </a:graphic>
      </p:graphicFrame>
      <p:pic>
        <p:nvPicPr>
          <p:cNvPr id="11" name="Grafik 10" descr="Fyrværkeri med massiv udfyldning">
            <a:extLst>
              <a:ext uri="{FF2B5EF4-FFF2-40B4-BE49-F238E27FC236}">
                <a16:creationId xmlns:a16="http://schemas.microsoft.com/office/drawing/2014/main" id="{5F6BEF39-C4DE-C206-ED7B-A9E9240CBC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4943" y="5579764"/>
            <a:ext cx="914400" cy="914400"/>
          </a:xfrm>
          <a:prstGeom prst="rect">
            <a:avLst/>
          </a:prstGeom>
        </p:spPr>
      </p:pic>
    </p:spTree>
    <p:extLst>
      <p:ext uri="{BB962C8B-B14F-4D97-AF65-F5344CB8AC3E}">
        <p14:creationId xmlns:p14="http://schemas.microsoft.com/office/powerpoint/2010/main" val="372398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Valgfrie aktiviteter</a:t>
            </a:r>
          </a:p>
        </p:txBody>
      </p:sp>
      <p:sp>
        <p:nvSpPr>
          <p:cNvPr id="2" name="Rektangel 1"/>
          <p:cNvSpPr/>
          <p:nvPr/>
        </p:nvSpPr>
        <p:spPr>
          <a:xfrm>
            <a:off x="1830989" y="2031410"/>
            <a:ext cx="4572000" cy="3693319"/>
          </a:xfrm>
          <a:prstGeom prst="rect">
            <a:avLst/>
          </a:prstGeom>
        </p:spPr>
        <p:txBody>
          <a:bodyPr>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Flere foredrag</a:t>
            </a: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Workshops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Forskningsprojekter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Model United Nations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Teaterbesøg og kulturarrangementer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Virksomhedsbesøg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studierejser</a:t>
            </a:r>
          </a:p>
        </p:txBody>
      </p:sp>
    </p:spTree>
    <p:extLst>
      <p:ext uri="{BB962C8B-B14F-4D97-AF65-F5344CB8AC3E}">
        <p14:creationId xmlns:p14="http://schemas.microsoft.com/office/powerpoint/2010/main" val="13146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a:solidFill>
                  <a:schemeClr val="bg1"/>
                </a:solidFill>
                <a:latin typeface="Rasa" charset="0"/>
                <a:ea typeface="Rasa" charset="0"/>
                <a:cs typeface="Rasa" charset="0"/>
              </a:rPr>
              <a:t>atumidt.dk</a:t>
            </a: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Det sociale liv på ATU | Midt</a:t>
            </a:r>
          </a:p>
        </p:txBody>
      </p:sp>
      <p:sp>
        <p:nvSpPr>
          <p:cNvPr id="2" name="Rektangel 1"/>
          <p:cNvSpPr/>
          <p:nvPr/>
        </p:nvSpPr>
        <p:spPr>
          <a:xfrm>
            <a:off x="854676" y="1896921"/>
            <a:ext cx="7605111" cy="3139321"/>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Fællesskab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Sjov og latter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Forskellige personer – der er plads til alle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Sommercamp</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Nye venskaber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studieture</a:t>
            </a:r>
          </a:p>
        </p:txBody>
      </p:sp>
    </p:spTree>
    <p:extLst>
      <p:ext uri="{BB962C8B-B14F-4D97-AF65-F5344CB8AC3E}">
        <p14:creationId xmlns:p14="http://schemas.microsoft.com/office/powerpoint/2010/main" val="1575343008"/>
      </p:ext>
    </p:extLst>
  </p:cSld>
  <p:clrMapOvr>
    <a:masterClrMapping/>
  </p:clrMapOvr>
</p:sld>
</file>

<file path=ppt/theme/theme1.xml><?xml version="1.0" encoding="utf-8"?>
<a:theme xmlns:a="http://schemas.openxmlformats.org/drawingml/2006/main" name="Kontortema">
  <a:themeElements>
    <a:clrScheme name="Kontor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0201B380B83F4282FAE866797005E2" ma:contentTypeVersion="8" ma:contentTypeDescription="Opret et nyt dokument." ma:contentTypeScope="" ma:versionID="d448602f47dcf1f9c09db5b022e16bf9">
  <xsd:schema xmlns:xsd="http://www.w3.org/2001/XMLSchema" xmlns:xs="http://www.w3.org/2001/XMLSchema" xmlns:p="http://schemas.microsoft.com/office/2006/metadata/properties" xmlns:ns3="446796f8-1b4e-4cd5-a99e-2a3f5ffb55ea" targetNamespace="http://schemas.microsoft.com/office/2006/metadata/properties" ma:root="true" ma:fieldsID="c5c17adae3cde41483bc73171a31fad3" ns3:_="">
    <xsd:import namespace="446796f8-1b4e-4cd5-a99e-2a3f5ffb55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796f8-1b4e-4cd5-a99e-2a3f5ffb5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03D158-7766-4658-ABFC-708449C87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796f8-1b4e-4cd5-a99e-2a3f5ffb55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0CBCFF-9AEE-4066-AD38-F7AF9BD2BAC0}">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 ds:uri="446796f8-1b4e-4cd5-a99e-2a3f5ffb55ea"/>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C6AFBE69-DBAA-4223-8F42-5E40995A38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7998</TotalTime>
  <Words>1023</Words>
  <Application>Microsoft Office PowerPoint</Application>
  <PresentationFormat>Skærmshow (4:3)</PresentationFormat>
  <Paragraphs>174</Paragraphs>
  <Slides>18</Slides>
  <Notes>18</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18</vt:i4>
      </vt:variant>
    </vt:vector>
  </HeadingPairs>
  <TitlesOfParts>
    <vt:vector size="24" baseType="lpstr">
      <vt:lpstr>Arial</vt:lpstr>
      <vt:lpstr>Calibri</vt:lpstr>
      <vt:lpstr>Calibri Light</vt:lpstr>
      <vt:lpstr>Georgia</vt:lpstr>
      <vt:lpstr>Rasa</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svend thorhauge</dc:creator>
  <cp:lastModifiedBy>atu midt (vgatumidt | VG)</cp:lastModifiedBy>
  <cp:revision>104</cp:revision>
  <cp:lastPrinted>2017-08-23T12:18:51Z</cp:lastPrinted>
  <dcterms:created xsi:type="dcterms:W3CDTF">2017-04-02T19:21:43Z</dcterms:created>
  <dcterms:modified xsi:type="dcterms:W3CDTF">2024-12-12T10:41:41Z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0x010100BB0201B380B83F4282FAE866797005E2</vt:lpwstr>
  </property>
</Properties>
</file>