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6"/>
  </p:notesMasterIdLst>
  <p:sldIdLst>
    <p:sldId id="257" r:id="rId5"/>
    <p:sldId id="277" r:id="rId6"/>
    <p:sldId id="329" r:id="rId7"/>
    <p:sldId id="330" r:id="rId8"/>
    <p:sldId id="331" r:id="rId9"/>
    <p:sldId id="313" r:id="rId10"/>
    <p:sldId id="314" r:id="rId11"/>
    <p:sldId id="315" r:id="rId12"/>
    <p:sldId id="316" r:id="rId13"/>
    <p:sldId id="317" r:id="rId14"/>
    <p:sldId id="318" r:id="rId15"/>
    <p:sldId id="294" r:id="rId16"/>
    <p:sldId id="323" r:id="rId17"/>
    <p:sldId id="324" r:id="rId18"/>
    <p:sldId id="325" r:id="rId19"/>
    <p:sldId id="326" r:id="rId20"/>
    <p:sldId id="319" r:id="rId21"/>
    <p:sldId id="320" r:id="rId22"/>
    <p:sldId id="327" r:id="rId23"/>
    <p:sldId id="328" r:id="rId24"/>
    <p:sldId id="321" r:id="rId25"/>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sbeth Rosenørn" initials="LR" lastIdx="1" clrIdx="0"/>
  <p:cmAuthor id="1" name="svend thorhauge" initials="st" lastIdx="1" clrIdx="1">
    <p:extLst>
      <p:ext uri="{19B8F6BF-5375-455C-9EA6-DF929625EA0E}">
        <p15:presenceInfo xmlns:p15="http://schemas.microsoft.com/office/powerpoint/2012/main" userId="5044f3370a9a52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A70B"/>
    <a:srgbClr val="4BA425"/>
    <a:srgbClr val="54B046"/>
    <a:srgbClr val="75B208"/>
    <a:srgbClr val="529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04985D-DFA5-41C4-821C-AF93D8422BCB}" v="2" dt="2023-12-12T11:05:05.3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01"/>
    <p:restoredTop sz="83427" autoAdjust="0"/>
  </p:normalViewPr>
  <p:slideViewPr>
    <p:cSldViewPr snapToGrid="0" snapToObjects="1">
      <p:cViewPr varScale="1">
        <p:scale>
          <a:sx n="132" d="100"/>
          <a:sy n="132" d="100"/>
        </p:scale>
        <p:origin x="2532" y="16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tu midt (vgatumidt | VG)" userId="4ff91417-638c-4329-9ddd-eebc34c08277" providerId="ADAL" clId="{1904985D-DFA5-41C4-821C-AF93D8422BCB}"/>
    <pc:docChg chg="modSld">
      <pc:chgData name="atu midt (vgatumidt | VG)" userId="4ff91417-638c-4329-9ddd-eebc34c08277" providerId="ADAL" clId="{1904985D-DFA5-41C4-821C-AF93D8422BCB}" dt="2023-12-12T11:05:05.322" v="2"/>
      <pc:docMkLst>
        <pc:docMk/>
      </pc:docMkLst>
      <pc:sldChg chg="addSp modSp mod">
        <pc:chgData name="atu midt (vgatumidt | VG)" userId="4ff91417-638c-4329-9ddd-eebc34c08277" providerId="ADAL" clId="{1904985D-DFA5-41C4-821C-AF93D8422BCB}" dt="2023-12-12T11:05:05.322" v="2"/>
        <pc:sldMkLst>
          <pc:docMk/>
          <pc:sldMk cId="1409617780" sldId="277"/>
        </pc:sldMkLst>
        <pc:spChg chg="add mod">
          <ac:chgData name="atu midt (vgatumidt | VG)" userId="4ff91417-638c-4329-9ddd-eebc34c08277" providerId="ADAL" clId="{1904985D-DFA5-41C4-821C-AF93D8422BCB}" dt="2023-12-12T11:04:51.330" v="1" actId="1076"/>
          <ac:spMkLst>
            <pc:docMk/>
            <pc:sldMk cId="1409617780" sldId="277"/>
            <ac:spMk id="2" creationId="{30EB8848-9D6F-7B8F-CD21-ABAD3AF3384A}"/>
          </ac:spMkLst>
        </pc:spChg>
        <pc:spChg chg="add mod">
          <ac:chgData name="atu midt (vgatumidt | VG)" userId="4ff91417-638c-4329-9ddd-eebc34c08277" providerId="ADAL" clId="{1904985D-DFA5-41C4-821C-AF93D8422BCB}" dt="2023-12-12T11:05:05.322" v="2"/>
          <ac:spMkLst>
            <pc:docMk/>
            <pc:sldMk cId="1409617780" sldId="277"/>
            <ac:spMk id="5" creationId="{BB8EDF39-25C3-7F2A-A9F9-099310F2973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6644B6-2AA8-B54B-9CD0-648A32C6E7B6}" type="datetimeFigureOut">
              <a:rPr lang="da-DK" smtClean="0"/>
              <a:t>12-12-2023</a:t>
            </a:fld>
            <a:endParaRPr lang="da-DK"/>
          </a:p>
        </p:txBody>
      </p:sp>
      <p:sp>
        <p:nvSpPr>
          <p:cNvPr id="4" name="Pladsholder til slidebille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0BBB0D-1F06-4A4E-A52B-63B3A661F301}" type="slidenum">
              <a:rPr lang="da-DK" smtClean="0"/>
              <a:t>‹nr.›</a:t>
            </a:fld>
            <a:endParaRPr lang="da-DK"/>
          </a:p>
        </p:txBody>
      </p:sp>
    </p:spTree>
    <p:extLst>
      <p:ext uri="{BB962C8B-B14F-4D97-AF65-F5344CB8AC3E}">
        <p14:creationId xmlns:p14="http://schemas.microsoft.com/office/powerpoint/2010/main" val="1183535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a:t>
            </a:fld>
            <a:endParaRPr lang="da-DK" dirty="0"/>
          </a:p>
        </p:txBody>
      </p:sp>
    </p:spTree>
    <p:extLst>
      <p:ext uri="{BB962C8B-B14F-4D97-AF65-F5344CB8AC3E}">
        <p14:creationId xmlns:p14="http://schemas.microsoft.com/office/powerpoint/2010/main" val="1203844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10</a:t>
            </a:fld>
            <a:endParaRPr lang="da-DK"/>
          </a:p>
        </p:txBody>
      </p:sp>
    </p:spTree>
    <p:extLst>
      <p:ext uri="{BB962C8B-B14F-4D97-AF65-F5344CB8AC3E}">
        <p14:creationId xmlns:p14="http://schemas.microsoft.com/office/powerpoint/2010/main" val="1239470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11</a:t>
            </a:fld>
            <a:endParaRPr lang="da-DK" dirty="0"/>
          </a:p>
        </p:txBody>
      </p:sp>
    </p:spTree>
    <p:extLst>
      <p:ext uri="{BB962C8B-B14F-4D97-AF65-F5344CB8AC3E}">
        <p14:creationId xmlns:p14="http://schemas.microsoft.com/office/powerpoint/2010/main" val="1992293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12</a:t>
            </a:fld>
            <a:endParaRPr lang="da-DK"/>
          </a:p>
        </p:txBody>
      </p:sp>
    </p:spTree>
    <p:extLst>
      <p:ext uri="{BB962C8B-B14F-4D97-AF65-F5344CB8AC3E}">
        <p14:creationId xmlns:p14="http://schemas.microsoft.com/office/powerpoint/2010/main" val="1832216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13</a:t>
            </a:fld>
            <a:endParaRPr lang="da-DK"/>
          </a:p>
        </p:txBody>
      </p:sp>
    </p:spTree>
    <p:extLst>
      <p:ext uri="{BB962C8B-B14F-4D97-AF65-F5344CB8AC3E}">
        <p14:creationId xmlns:p14="http://schemas.microsoft.com/office/powerpoint/2010/main" val="1583995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14</a:t>
            </a:fld>
            <a:endParaRPr lang="da-DK"/>
          </a:p>
        </p:txBody>
      </p:sp>
    </p:spTree>
    <p:extLst>
      <p:ext uri="{BB962C8B-B14F-4D97-AF65-F5344CB8AC3E}">
        <p14:creationId xmlns:p14="http://schemas.microsoft.com/office/powerpoint/2010/main" val="1239003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15</a:t>
            </a:fld>
            <a:endParaRPr lang="da-DK"/>
          </a:p>
        </p:txBody>
      </p:sp>
    </p:spTree>
    <p:extLst>
      <p:ext uri="{BB962C8B-B14F-4D97-AF65-F5344CB8AC3E}">
        <p14:creationId xmlns:p14="http://schemas.microsoft.com/office/powerpoint/2010/main" val="2108759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 </a:t>
            </a: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16</a:t>
            </a:fld>
            <a:endParaRPr lang="da-DK"/>
          </a:p>
        </p:txBody>
      </p:sp>
    </p:spTree>
    <p:extLst>
      <p:ext uri="{BB962C8B-B14F-4D97-AF65-F5344CB8AC3E}">
        <p14:creationId xmlns:p14="http://schemas.microsoft.com/office/powerpoint/2010/main" val="541609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17</a:t>
            </a:fld>
            <a:endParaRPr lang="da-DK"/>
          </a:p>
        </p:txBody>
      </p:sp>
    </p:spTree>
    <p:extLst>
      <p:ext uri="{BB962C8B-B14F-4D97-AF65-F5344CB8AC3E}">
        <p14:creationId xmlns:p14="http://schemas.microsoft.com/office/powerpoint/2010/main" val="464051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18</a:t>
            </a:fld>
            <a:endParaRPr lang="da-DK"/>
          </a:p>
        </p:txBody>
      </p:sp>
    </p:spTree>
    <p:extLst>
      <p:ext uri="{BB962C8B-B14F-4D97-AF65-F5344CB8AC3E}">
        <p14:creationId xmlns:p14="http://schemas.microsoft.com/office/powerpoint/2010/main" val="363764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19</a:t>
            </a:fld>
            <a:endParaRPr lang="da-DK"/>
          </a:p>
        </p:txBody>
      </p:sp>
    </p:spTree>
    <p:extLst>
      <p:ext uri="{BB962C8B-B14F-4D97-AF65-F5344CB8AC3E}">
        <p14:creationId xmlns:p14="http://schemas.microsoft.com/office/powerpoint/2010/main" val="1371923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2</a:t>
            </a:fld>
            <a:endParaRPr lang="da-DK"/>
          </a:p>
        </p:txBody>
      </p:sp>
    </p:spTree>
    <p:extLst>
      <p:ext uri="{BB962C8B-B14F-4D97-AF65-F5344CB8AC3E}">
        <p14:creationId xmlns:p14="http://schemas.microsoft.com/office/powerpoint/2010/main" val="520479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20</a:t>
            </a:fld>
            <a:endParaRPr lang="da-DK"/>
          </a:p>
        </p:txBody>
      </p:sp>
    </p:spTree>
    <p:extLst>
      <p:ext uri="{BB962C8B-B14F-4D97-AF65-F5344CB8AC3E}">
        <p14:creationId xmlns:p14="http://schemas.microsoft.com/office/powerpoint/2010/main" val="1435010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21</a:t>
            </a:fld>
            <a:endParaRPr lang="da-DK"/>
          </a:p>
        </p:txBody>
      </p:sp>
    </p:spTree>
    <p:extLst>
      <p:ext uri="{BB962C8B-B14F-4D97-AF65-F5344CB8AC3E}">
        <p14:creationId xmlns:p14="http://schemas.microsoft.com/office/powerpoint/2010/main" val="1285859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 </a:t>
            </a:r>
          </a:p>
          <a:p>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3</a:t>
            </a:fld>
            <a:endParaRPr lang="da-DK"/>
          </a:p>
        </p:txBody>
      </p:sp>
    </p:spTree>
    <p:extLst>
      <p:ext uri="{BB962C8B-B14F-4D97-AF65-F5344CB8AC3E}">
        <p14:creationId xmlns:p14="http://schemas.microsoft.com/office/powerpoint/2010/main" val="851098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4</a:t>
            </a:fld>
            <a:endParaRPr lang="da-DK"/>
          </a:p>
        </p:txBody>
      </p:sp>
    </p:spTree>
    <p:extLst>
      <p:ext uri="{BB962C8B-B14F-4D97-AF65-F5344CB8AC3E}">
        <p14:creationId xmlns:p14="http://schemas.microsoft.com/office/powerpoint/2010/main" val="1598339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70BBB0D-1F06-4A4E-A52B-63B3A661F301}" type="slidenum">
              <a:rPr lang="da-DK" smtClean="0"/>
              <a:t>5</a:t>
            </a:fld>
            <a:endParaRPr lang="da-DK"/>
          </a:p>
        </p:txBody>
      </p:sp>
    </p:spTree>
    <p:extLst>
      <p:ext uri="{BB962C8B-B14F-4D97-AF65-F5344CB8AC3E}">
        <p14:creationId xmlns:p14="http://schemas.microsoft.com/office/powerpoint/2010/main" val="1391515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6</a:t>
            </a:fld>
            <a:endParaRPr lang="da-DK"/>
          </a:p>
        </p:txBody>
      </p:sp>
    </p:spTree>
    <p:extLst>
      <p:ext uri="{BB962C8B-B14F-4D97-AF65-F5344CB8AC3E}">
        <p14:creationId xmlns:p14="http://schemas.microsoft.com/office/powerpoint/2010/main" val="2034414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7</a:t>
            </a:fld>
            <a:endParaRPr lang="da-DK"/>
          </a:p>
        </p:txBody>
      </p:sp>
    </p:spTree>
    <p:extLst>
      <p:ext uri="{BB962C8B-B14F-4D97-AF65-F5344CB8AC3E}">
        <p14:creationId xmlns:p14="http://schemas.microsoft.com/office/powerpoint/2010/main" val="14085834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8</a:t>
            </a:fld>
            <a:endParaRPr lang="da-DK"/>
          </a:p>
        </p:txBody>
      </p:sp>
    </p:spTree>
    <p:extLst>
      <p:ext uri="{BB962C8B-B14F-4D97-AF65-F5344CB8AC3E}">
        <p14:creationId xmlns:p14="http://schemas.microsoft.com/office/powerpoint/2010/main" val="245363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970BBB0D-1F06-4A4E-A52B-63B3A661F301}" type="slidenum">
              <a:rPr lang="da-DK" smtClean="0"/>
              <a:t>9</a:t>
            </a:fld>
            <a:endParaRPr lang="da-DK"/>
          </a:p>
        </p:txBody>
      </p:sp>
    </p:spTree>
    <p:extLst>
      <p:ext uri="{BB962C8B-B14F-4D97-AF65-F5344CB8AC3E}">
        <p14:creationId xmlns:p14="http://schemas.microsoft.com/office/powerpoint/2010/main" val="327450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a-DK"/>
              <a:t>Klik for at redigere i masteren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endParaRPr lang="en-US" dirty="0"/>
          </a:p>
        </p:txBody>
      </p:sp>
      <p:sp>
        <p:nvSpPr>
          <p:cNvPr id="4" name="Date Placeholder 3"/>
          <p:cNvSpPr>
            <a:spLocks noGrp="1"/>
          </p:cNvSpPr>
          <p:nvPr>
            <p:ph type="dt" sz="half" idx="10"/>
          </p:nvPr>
        </p:nvSpPr>
        <p:spPr/>
        <p:txBody>
          <a:bodyPr/>
          <a:lstStyle/>
          <a:p>
            <a:fld id="{0DEF4151-3A68-4741-BCB3-0EBF7BCE81B8}" type="datetimeFigureOut">
              <a:rPr lang="da-DK" smtClean="0"/>
              <a:t>12-12-2023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DEF4151-3A68-4741-BCB3-0EBF7BCE81B8}" type="datetimeFigureOut">
              <a:rPr lang="da-DK" smtClean="0"/>
              <a:t>12-12-2023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a-DK"/>
              <a:t>Klik for at redigere i masteren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DEF4151-3A68-4741-BCB3-0EBF7BCE81B8}" type="datetimeFigureOut">
              <a:rPr lang="da-DK" smtClean="0"/>
              <a:t>12-12-2023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0DEF4151-3A68-4741-BCB3-0EBF7BCE81B8}" type="datetimeFigureOut">
              <a:rPr lang="da-DK" smtClean="0"/>
              <a:t>12-12-2023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a-DK"/>
              <a:t>Klik for at redigere i masteren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0DEF4151-3A68-4741-BCB3-0EBF7BCE81B8}" type="datetimeFigureOut">
              <a:rPr lang="da-DK" smtClean="0"/>
              <a:t>12-12-2023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0DEF4151-3A68-4741-BCB3-0EBF7BCE81B8}" type="datetimeFigureOut">
              <a:rPr lang="da-DK" smtClean="0"/>
              <a:t>12-12-2023</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a-DK"/>
              <a:t>Klik for at redigere i masteren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629842" y="2505075"/>
            <a:ext cx="3868340"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4629150" y="2505075"/>
            <a:ext cx="3887391"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0DEF4151-3A68-4741-BCB3-0EBF7BCE81B8}" type="datetimeFigureOut">
              <a:rPr lang="da-DK" smtClean="0"/>
              <a:t>12-12-2023</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Date Placeholder 2"/>
          <p:cNvSpPr>
            <a:spLocks noGrp="1"/>
          </p:cNvSpPr>
          <p:nvPr>
            <p:ph type="dt" sz="half" idx="10"/>
          </p:nvPr>
        </p:nvSpPr>
        <p:spPr/>
        <p:txBody>
          <a:bodyPr/>
          <a:lstStyle/>
          <a:p>
            <a:fld id="{0DEF4151-3A68-4741-BCB3-0EBF7BCE81B8}" type="datetimeFigureOut">
              <a:rPr lang="da-DK" smtClean="0"/>
              <a:t>12-12-2023</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EF4151-3A68-4741-BCB3-0EBF7BCE81B8}" type="datetimeFigureOut">
              <a:rPr lang="da-DK" smtClean="0"/>
              <a:t>12-12-2023</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a:t>Klik for at redigere i masteren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0DEF4151-3A68-4741-BCB3-0EBF7BCE81B8}" type="datetimeFigureOut">
              <a:rPr lang="da-DK" smtClean="0"/>
              <a:t>12-12-2023</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a-DK"/>
              <a:t>Klik for at redigere i masteren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Træk billede til pladsholder, eller klik på symbol for at tilføje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0DEF4151-3A68-4741-BCB3-0EBF7BCE81B8}" type="datetimeFigureOut">
              <a:rPr lang="da-DK" smtClean="0"/>
              <a:t>12-12-2023</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D7820DFA-4ECE-C641-ADEE-1C193DEEAF42}" type="slidenum">
              <a:rPr lang="da-DK" smtClean="0"/>
              <a:t>‹nr.›</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a-DK"/>
              <a:t>Klik for at redigere i masteren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EF4151-3A68-4741-BCB3-0EBF7BCE81B8}" type="datetimeFigureOut">
              <a:rPr lang="da-DK" smtClean="0"/>
              <a:t>12-12-2023</a:t>
            </a:fld>
            <a:endParaRPr lang="da-DK"/>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20DFA-4ECE-C641-ADEE-1C193DEEAF42}" type="slidenum">
              <a:rPr lang="da-DK" smtClean="0"/>
              <a:t>‹nr.›</a:t>
            </a:fld>
            <a:endParaRPr lang="da-DK"/>
          </a:p>
        </p:txBody>
      </p:sp>
    </p:spTree>
    <p:extLst>
      <p:ext uri="{BB962C8B-B14F-4D97-AF65-F5344CB8AC3E}">
        <p14:creationId xmlns:p14="http://schemas.microsoft.com/office/powerpoint/2010/main" val="169718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rotWithShape="1">
          <a:blip r:embed="rId3" cstate="hqprint">
            <a:extLst>
              <a:ext uri="{28A0092B-C50C-407E-A947-70E740481C1C}">
                <a14:useLocalDpi xmlns:a14="http://schemas.microsoft.com/office/drawing/2010/main"/>
              </a:ext>
            </a:extLst>
          </a:blip>
          <a:srcRect t="-1"/>
          <a:stretch/>
        </p:blipFill>
        <p:spPr>
          <a:xfrm>
            <a:off x="0" y="0"/>
            <a:ext cx="9144000" cy="5400675"/>
          </a:xfrm>
          <a:prstGeom prst="rect">
            <a:avLst/>
          </a:prstGeom>
        </p:spPr>
      </p:pic>
      <p:pic>
        <p:nvPicPr>
          <p:cNvPr id="5" name="Billede 4"/>
          <p:cNvPicPr>
            <a:picLocks noChangeAspect="1"/>
          </p:cNvPicPr>
          <p:nvPr/>
        </p:nvPicPr>
        <p:blipFill>
          <a:blip r:embed="rId4"/>
          <a:stretch>
            <a:fillRect/>
          </a:stretch>
        </p:blipFill>
        <p:spPr>
          <a:xfrm>
            <a:off x="6154220" y="5905406"/>
            <a:ext cx="2273581" cy="464571"/>
          </a:xfrm>
          <a:prstGeom prst="rect">
            <a:avLst/>
          </a:prstGeom>
        </p:spPr>
      </p:pic>
      <p:sp>
        <p:nvSpPr>
          <p:cNvPr id="2" name="Tekstfelt 1"/>
          <p:cNvSpPr txBox="1"/>
          <p:nvPr/>
        </p:nvSpPr>
        <p:spPr>
          <a:xfrm>
            <a:off x="441498" y="5908312"/>
            <a:ext cx="5608782" cy="461665"/>
          </a:xfrm>
          <a:prstGeom prst="rect">
            <a:avLst/>
          </a:prstGeom>
          <a:noFill/>
        </p:spPr>
        <p:txBody>
          <a:bodyPr wrap="square" rtlCol="0">
            <a:spAutoFit/>
          </a:bodyPr>
          <a:lstStyle/>
          <a:p>
            <a:r>
              <a:rPr lang="da-DK" sz="2400" dirty="0">
                <a:latin typeface="Georgia" panose="02040502050405020303" pitchFamily="18" charset="0"/>
                <a:ea typeface="Helvetica Neue" charset="0"/>
                <a:cs typeface="Helvetica Neue" charset="0"/>
              </a:rPr>
              <a:t>ATU | Midt</a:t>
            </a:r>
          </a:p>
        </p:txBody>
      </p:sp>
    </p:spTree>
    <p:extLst>
      <p:ext uri="{BB962C8B-B14F-4D97-AF65-F5344CB8AC3E}">
        <p14:creationId xmlns:p14="http://schemas.microsoft.com/office/powerpoint/2010/main" val="1205076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Akademisk projekt og studieliv</a:t>
            </a:r>
          </a:p>
        </p:txBody>
      </p:sp>
      <p:graphicFrame>
        <p:nvGraphicFramePr>
          <p:cNvPr id="8" name="Tabel 7"/>
          <p:cNvGraphicFramePr>
            <a:graphicFrameLocks noGrp="1"/>
          </p:cNvGraphicFramePr>
          <p:nvPr>
            <p:extLst>
              <p:ext uri="{D42A27DB-BD31-4B8C-83A1-F6EECF244321}">
                <p14:modId xmlns:p14="http://schemas.microsoft.com/office/powerpoint/2010/main" val="376344279"/>
              </p:ext>
            </p:extLst>
          </p:nvPr>
        </p:nvGraphicFramePr>
        <p:xfrm>
          <a:off x="599089" y="1828800"/>
          <a:ext cx="7344816" cy="2209023"/>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20000"/>
                    </a:ext>
                  </a:extLst>
                </a:gridCol>
                <a:gridCol w="5688632">
                  <a:extLst>
                    <a:ext uri="{9D8B030D-6E8A-4147-A177-3AD203B41FA5}">
                      <a16:colId xmlns:a16="http://schemas.microsoft.com/office/drawing/2014/main" val="20001"/>
                    </a:ext>
                  </a:extLst>
                </a:gridCol>
              </a:tblGrid>
              <a:tr h="330882">
                <a:tc>
                  <a:txBody>
                    <a:bodyPr/>
                    <a:lstStyle/>
                    <a:p>
                      <a:r>
                        <a:rPr lang="da-DK" b="0" i="0" dirty="0">
                          <a:latin typeface="Georgia" panose="02040502050405020303" pitchFamily="18" charset="0"/>
                          <a:ea typeface="Helvetica Neue Thin" charset="0"/>
                          <a:cs typeface="Helvetica Neue Thin" charset="0"/>
                        </a:rPr>
                        <a:t>4. semester</a:t>
                      </a:r>
                    </a:p>
                  </a:txBody>
                  <a:tcPr>
                    <a:solidFill>
                      <a:srgbClr val="364F2F"/>
                    </a:solidFill>
                  </a:tcPr>
                </a:tc>
                <a:tc>
                  <a:txBody>
                    <a:bodyPr/>
                    <a:lstStyle/>
                    <a:p>
                      <a:endParaRPr lang="da-DK" sz="1400" b="0" i="0" dirty="0">
                        <a:latin typeface="Georgia" panose="02040502050405020303" pitchFamily="18" charset="0"/>
                        <a:ea typeface="Helvetica Neue Thin" charset="0"/>
                        <a:cs typeface="Helvetica Neue Thin" charset="0"/>
                      </a:endParaRPr>
                    </a:p>
                  </a:txBody>
                  <a:tcPr>
                    <a:solidFill>
                      <a:srgbClr val="364F2F"/>
                    </a:solidFill>
                  </a:tcPr>
                </a:tc>
                <a:extLst>
                  <a:ext uri="{0D108BD9-81ED-4DB2-BD59-A6C34878D82A}">
                    <a16:rowId xmlns:a16="http://schemas.microsoft.com/office/drawing/2014/main" val="10000"/>
                  </a:ext>
                </a:extLst>
              </a:tr>
              <a:tr h="380223">
                <a:tc>
                  <a:txBody>
                    <a:bodyPr/>
                    <a:lstStyle/>
                    <a:p>
                      <a:r>
                        <a:rPr lang="da-DK" b="0" i="0" dirty="0">
                          <a:solidFill>
                            <a:schemeClr val="bg1"/>
                          </a:solidFill>
                          <a:latin typeface="Georgia" panose="02040502050405020303" pitchFamily="18" charset="0"/>
                          <a:ea typeface="Helvetica Neue Thin" charset="0"/>
                          <a:cs typeface="Helvetica Neue Thin" charset="0"/>
                        </a:rPr>
                        <a:t>Seminar</a:t>
                      </a:r>
                      <a:r>
                        <a:rPr lang="da-DK" b="0" i="0" baseline="0" dirty="0">
                          <a:solidFill>
                            <a:schemeClr val="bg1"/>
                          </a:solidFill>
                          <a:latin typeface="Georgia" panose="02040502050405020303" pitchFamily="18" charset="0"/>
                          <a:ea typeface="Helvetica Neue Thin" charset="0"/>
                          <a:cs typeface="Helvetica Neue Thin" charset="0"/>
                        </a:rPr>
                        <a:t> S</a:t>
                      </a:r>
                      <a:endParaRPr lang="da-DK" b="0" i="0" dirty="0">
                        <a:solidFill>
                          <a:schemeClr val="bg1"/>
                        </a:solidFill>
                        <a:latin typeface="Georgia" panose="02040502050405020303" pitchFamily="18" charset="0"/>
                        <a:ea typeface="Helvetica Neue Thin" charset="0"/>
                        <a:cs typeface="Helvetica Neue Thin" charset="0"/>
                      </a:endParaRPr>
                    </a:p>
                  </a:txBody>
                  <a:tcPr>
                    <a:solidFill>
                      <a:srgbClr val="364F2F"/>
                    </a:solidFill>
                  </a:tcPr>
                </a:tc>
                <a:tc>
                  <a:txBody>
                    <a:bodyPr/>
                    <a:lstStyle/>
                    <a:p>
                      <a:r>
                        <a:rPr lang="da-DK" sz="1400" b="0" i="0" dirty="0">
                          <a:latin typeface="Georgia" panose="02040502050405020303" pitchFamily="18" charset="0"/>
                          <a:ea typeface="Helvetica Neue Thin" charset="0"/>
                          <a:cs typeface="Helvetica Neue Thin" charset="0"/>
                        </a:rPr>
                        <a:t>Studielivsaften</a:t>
                      </a:r>
                    </a:p>
                  </a:txBody>
                  <a:tcPr>
                    <a:solidFill>
                      <a:schemeClr val="bg1"/>
                    </a:solidFill>
                  </a:tcPr>
                </a:tc>
                <a:extLst>
                  <a:ext uri="{0D108BD9-81ED-4DB2-BD59-A6C34878D82A}">
                    <a16:rowId xmlns:a16="http://schemas.microsoft.com/office/drawing/2014/main" val="10001"/>
                  </a:ext>
                </a:extLst>
              </a:tr>
              <a:tr h="360040">
                <a:tc>
                  <a:txBody>
                    <a:bodyPr/>
                    <a:lstStyle/>
                    <a:p>
                      <a:r>
                        <a:rPr lang="da-DK" b="0" i="0" dirty="0">
                          <a:solidFill>
                            <a:schemeClr val="bg1"/>
                          </a:solidFill>
                          <a:latin typeface="Georgia" panose="02040502050405020303" pitchFamily="18" charset="0"/>
                          <a:ea typeface="Helvetica Neue Thin" charset="0"/>
                          <a:cs typeface="Helvetica Neue Thin" charset="0"/>
                        </a:rPr>
                        <a:t>Seminar</a:t>
                      </a:r>
                      <a:r>
                        <a:rPr lang="da-DK" b="0" i="0" baseline="0" dirty="0">
                          <a:solidFill>
                            <a:schemeClr val="bg1"/>
                          </a:solidFill>
                          <a:latin typeface="Georgia" panose="02040502050405020303" pitchFamily="18" charset="0"/>
                          <a:ea typeface="Helvetica Neue Thin" charset="0"/>
                          <a:cs typeface="Helvetica Neue Thin" charset="0"/>
                        </a:rPr>
                        <a:t> T</a:t>
                      </a:r>
                      <a:endParaRPr lang="da-DK" b="0" i="0" dirty="0">
                        <a:solidFill>
                          <a:schemeClr val="bg1"/>
                        </a:solidFill>
                        <a:latin typeface="Georgia" panose="02040502050405020303" pitchFamily="18" charset="0"/>
                        <a:ea typeface="Helvetica Neue Thin" charset="0"/>
                        <a:cs typeface="Helvetica Neue Thin" charset="0"/>
                      </a:endParaRPr>
                    </a:p>
                  </a:txBody>
                  <a:tcPr>
                    <a:solidFill>
                      <a:srgbClr val="364F2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400" b="0" i="0" dirty="0">
                          <a:latin typeface="Georgia" panose="02040502050405020303" pitchFamily="18" charset="0"/>
                          <a:ea typeface="Helvetica Neue Thin" charset="0"/>
                          <a:cs typeface="Helvetica Neue Thin" charset="0"/>
                        </a:rPr>
                        <a:t>Akademisk</a:t>
                      </a:r>
                      <a:r>
                        <a:rPr lang="da-DK" sz="1400" b="0" i="0" baseline="0" dirty="0">
                          <a:latin typeface="Georgia" panose="02040502050405020303" pitchFamily="18" charset="0"/>
                          <a:ea typeface="Helvetica Neue Thin" charset="0"/>
                          <a:cs typeface="Helvetica Neue Thin" charset="0"/>
                        </a:rPr>
                        <a:t> idégenerering</a:t>
                      </a:r>
                      <a:endParaRPr lang="da-DK" sz="1400" b="0" i="0" dirty="0">
                        <a:latin typeface="Georgia" panose="02040502050405020303" pitchFamily="18" charset="0"/>
                        <a:ea typeface="Helvetica Neue Thin" charset="0"/>
                        <a:cs typeface="Helvetica Neue Thin" charset="0"/>
                      </a:endParaRPr>
                    </a:p>
                  </a:txBody>
                  <a:tcPr>
                    <a:solidFill>
                      <a:schemeClr val="accent3"/>
                    </a:solidFill>
                  </a:tcPr>
                </a:tc>
                <a:extLst>
                  <a:ext uri="{0D108BD9-81ED-4DB2-BD59-A6C34878D82A}">
                    <a16:rowId xmlns:a16="http://schemas.microsoft.com/office/drawing/2014/main" val="10002"/>
                  </a:ext>
                </a:extLst>
              </a:tr>
              <a:tr h="354320">
                <a:tc>
                  <a:txBody>
                    <a:bodyPr/>
                    <a:lstStyle/>
                    <a:p>
                      <a:r>
                        <a:rPr lang="da-DK" b="0" i="0" dirty="0">
                          <a:solidFill>
                            <a:schemeClr val="bg1"/>
                          </a:solidFill>
                          <a:latin typeface="Georgia" panose="02040502050405020303" pitchFamily="18" charset="0"/>
                          <a:ea typeface="Helvetica Neue Thin" charset="0"/>
                          <a:cs typeface="Helvetica Neue Thin" charset="0"/>
                        </a:rPr>
                        <a:t>Seminar U</a:t>
                      </a:r>
                    </a:p>
                  </a:txBody>
                  <a:tcPr>
                    <a:solidFill>
                      <a:srgbClr val="364F2F"/>
                    </a:solidFill>
                  </a:tcPr>
                </a:tc>
                <a:tc>
                  <a:txBody>
                    <a:bodyPr/>
                    <a:lstStyle/>
                    <a:p>
                      <a:r>
                        <a:rPr lang="da-DK" sz="1400" b="0" i="0" dirty="0">
                          <a:latin typeface="Georgia" panose="02040502050405020303" pitchFamily="18" charset="0"/>
                          <a:ea typeface="Helvetica Neue Thin" charset="0"/>
                          <a:cs typeface="Helvetica Neue Thin" charset="0"/>
                        </a:rPr>
                        <a:t>Akademisk</a:t>
                      </a:r>
                      <a:r>
                        <a:rPr lang="da-DK" sz="1400" b="0" i="0" baseline="0" dirty="0">
                          <a:latin typeface="Georgia" panose="02040502050405020303" pitchFamily="18" charset="0"/>
                          <a:ea typeface="Helvetica Neue Thin" charset="0"/>
                          <a:cs typeface="Helvetica Neue Thin" charset="0"/>
                        </a:rPr>
                        <a:t> feedback</a:t>
                      </a:r>
                      <a:endParaRPr lang="da-DK" sz="1400" b="0" i="0" dirty="0">
                        <a:latin typeface="Georgia" panose="02040502050405020303" pitchFamily="18" charset="0"/>
                        <a:ea typeface="Helvetica Neue Thin" charset="0"/>
                        <a:cs typeface="Helvetica Neue Thin" charset="0"/>
                      </a:endParaRPr>
                    </a:p>
                  </a:txBody>
                  <a:tcPr>
                    <a:solidFill>
                      <a:schemeClr val="bg1"/>
                    </a:solidFill>
                  </a:tcPr>
                </a:tc>
                <a:extLst>
                  <a:ext uri="{0D108BD9-81ED-4DB2-BD59-A6C34878D82A}">
                    <a16:rowId xmlns:a16="http://schemas.microsoft.com/office/drawing/2014/main" val="10003"/>
                  </a:ext>
                </a:extLst>
              </a:tr>
              <a:tr h="348600">
                <a:tc>
                  <a:txBody>
                    <a:bodyPr/>
                    <a:lstStyle/>
                    <a:p>
                      <a:r>
                        <a:rPr lang="da-DK" b="0" i="0" dirty="0">
                          <a:solidFill>
                            <a:schemeClr val="bg1"/>
                          </a:solidFill>
                          <a:latin typeface="Georgia" panose="02040502050405020303" pitchFamily="18" charset="0"/>
                          <a:ea typeface="Helvetica Neue Thin" charset="0"/>
                          <a:cs typeface="Helvetica Neue Thin" charset="0"/>
                        </a:rPr>
                        <a:t>Seminar V</a:t>
                      </a:r>
                    </a:p>
                  </a:txBody>
                  <a:tcPr>
                    <a:solidFill>
                      <a:srgbClr val="364F2F"/>
                    </a:solidFill>
                  </a:tcPr>
                </a:tc>
                <a:tc>
                  <a:txBody>
                    <a:bodyPr/>
                    <a:lstStyle/>
                    <a:p>
                      <a:r>
                        <a:rPr lang="da-DK" sz="1400" b="0" i="0" dirty="0">
                          <a:latin typeface="Georgia" panose="02040502050405020303" pitchFamily="18" charset="0"/>
                          <a:ea typeface="Helvetica Neue Thin" charset="0"/>
                          <a:cs typeface="Helvetica Neue Thin" charset="0"/>
                        </a:rPr>
                        <a:t>Akademisk fremlæggelse</a:t>
                      </a:r>
                    </a:p>
                  </a:txBody>
                  <a:tcPr>
                    <a:solidFill>
                      <a:schemeClr val="accent3"/>
                    </a:solidFill>
                  </a:tcPr>
                </a:tc>
                <a:extLst>
                  <a:ext uri="{0D108BD9-81ED-4DB2-BD59-A6C34878D82A}">
                    <a16:rowId xmlns:a16="http://schemas.microsoft.com/office/drawing/2014/main" val="10004"/>
                  </a:ext>
                </a:extLst>
              </a:tr>
              <a:tr h="358760">
                <a:tc>
                  <a:txBody>
                    <a:bodyPr/>
                    <a:lstStyle/>
                    <a:p>
                      <a:r>
                        <a:rPr lang="da-DK" b="0" i="0" dirty="0">
                          <a:solidFill>
                            <a:schemeClr val="bg1"/>
                          </a:solidFill>
                          <a:latin typeface="Georgia" panose="02040502050405020303" pitchFamily="18" charset="0"/>
                          <a:ea typeface="Helvetica Neue Thin" charset="0"/>
                          <a:cs typeface="Helvetica Neue Thin" charset="0"/>
                        </a:rPr>
                        <a:t>Seminar X</a:t>
                      </a:r>
                    </a:p>
                  </a:txBody>
                  <a:tcPr>
                    <a:solidFill>
                      <a:srgbClr val="364F2F"/>
                    </a:solidFill>
                  </a:tcPr>
                </a:tc>
                <a:tc>
                  <a:txBody>
                    <a:bodyPr/>
                    <a:lstStyle/>
                    <a:p>
                      <a:r>
                        <a:rPr lang="da-DK" sz="1400" b="0" i="0" dirty="0">
                          <a:latin typeface="Georgia" panose="02040502050405020303" pitchFamily="18" charset="0"/>
                          <a:ea typeface="Helvetica Neue Thin" charset="0"/>
                          <a:cs typeface="Helvetica Neue Thin" charset="0"/>
                        </a:rPr>
                        <a:t>Afslutningskonference</a:t>
                      </a:r>
                    </a:p>
                  </a:txBody>
                  <a:tcPr>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06693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Valgfrie aktiviteter</a:t>
            </a:r>
          </a:p>
        </p:txBody>
      </p:sp>
      <p:sp>
        <p:nvSpPr>
          <p:cNvPr id="2" name="Rektangel 1"/>
          <p:cNvSpPr/>
          <p:nvPr/>
        </p:nvSpPr>
        <p:spPr>
          <a:xfrm>
            <a:off x="599089" y="1675810"/>
            <a:ext cx="4572000" cy="2585323"/>
          </a:xfrm>
          <a:prstGeom prst="rect">
            <a:avLst/>
          </a:prstGeom>
        </p:spPr>
        <p:txBody>
          <a:bodyPr>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Flere foredrag</a:t>
            </a:r>
          </a:p>
          <a:p>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Workshops</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Teaterbesøg og kulturarrangementer</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Virksomhedsbesøg</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Internationale studierejser</a:t>
            </a:r>
          </a:p>
        </p:txBody>
      </p:sp>
    </p:spTree>
    <p:extLst>
      <p:ext uri="{BB962C8B-B14F-4D97-AF65-F5344CB8AC3E}">
        <p14:creationId xmlns:p14="http://schemas.microsoft.com/office/powerpoint/2010/main" val="131469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pic>
        <p:nvPicPr>
          <p:cNvPr id="2" name="Billede 1"/>
          <p:cNvPicPr>
            <a:picLocks noChangeAspect="1"/>
          </p:cNvPicPr>
          <p:nvPr/>
        </p:nvPicPr>
        <p:blipFill rotWithShape="1">
          <a:blip r:embed="rId3"/>
          <a:srcRect b="14955"/>
          <a:stretch/>
        </p:blipFill>
        <p:spPr>
          <a:xfrm>
            <a:off x="0" y="1284490"/>
            <a:ext cx="9158400" cy="5192510"/>
          </a:xfrm>
          <a:prstGeom prst="rect">
            <a:avLst/>
          </a:prstGeom>
        </p:spPr>
      </p:pic>
      <p:sp>
        <p:nvSpPr>
          <p:cNvPr id="12" name="Rektangel 11"/>
          <p:cNvSpPr/>
          <p:nvPr/>
        </p:nvSpPr>
        <p:spPr>
          <a:xfrm>
            <a:off x="5976972" y="3815334"/>
            <a:ext cx="3167028" cy="2690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6055536" y="4105081"/>
            <a:ext cx="3009900" cy="2062103"/>
          </a:xfrm>
          <a:prstGeom prst="rect">
            <a:avLst/>
          </a:prstGeom>
          <a:noFill/>
        </p:spPr>
        <p:txBody>
          <a:bodyPr wrap="square" rtlCol="0">
            <a:spAutoFit/>
          </a:bodyPr>
          <a:lstStyle/>
          <a:p>
            <a:r>
              <a:rPr lang="da-DK" sz="1600" b="1" dirty="0">
                <a:solidFill>
                  <a:schemeClr val="bg1"/>
                </a:solidFill>
                <a:latin typeface="Georgia" panose="02040502050405020303" pitchFamily="18" charset="0"/>
                <a:ea typeface="Helvetica Neue Light" charset="0"/>
                <a:cs typeface="Helvetica Neue Light" charset="0"/>
              </a:rPr>
              <a:t>Akademisk dannelse </a:t>
            </a:r>
          </a:p>
          <a:p>
            <a:endParaRPr lang="da-DK" sz="1600" dirty="0">
              <a:solidFill>
                <a:schemeClr val="bg1"/>
              </a:solidFill>
              <a:latin typeface="Georgia" panose="02040502050405020303" pitchFamily="18" charset="0"/>
              <a:ea typeface="Helvetica Neue Light" charset="0"/>
              <a:cs typeface="Helvetica Neue Light" charset="0"/>
            </a:endParaRPr>
          </a:p>
          <a:p>
            <a:r>
              <a:rPr lang="da-DK" sz="1600" dirty="0">
                <a:solidFill>
                  <a:schemeClr val="bg1"/>
                </a:solidFill>
                <a:latin typeface="Georgia" panose="02040502050405020303" pitchFamily="18" charset="0"/>
                <a:ea typeface="Helvetica Neue Light" charset="0"/>
                <a:cs typeface="Helvetica Neue Light" charset="0"/>
              </a:rPr>
              <a:t>- så du får overblik over akademias forskellige felter, discipliner, </a:t>
            </a:r>
            <a:r>
              <a:rPr lang="da-DK" sz="1600" dirty="0" err="1">
                <a:solidFill>
                  <a:schemeClr val="bg1"/>
                </a:solidFill>
                <a:latin typeface="Georgia" panose="02040502050405020303" pitchFamily="18" charset="0"/>
                <a:ea typeface="Helvetica Neue Light" charset="0"/>
                <a:cs typeface="Helvetica Neue Light" charset="0"/>
              </a:rPr>
              <a:t>videnstilgange</a:t>
            </a:r>
            <a:r>
              <a:rPr lang="da-DK" sz="1600" dirty="0">
                <a:solidFill>
                  <a:schemeClr val="bg1"/>
                </a:solidFill>
                <a:latin typeface="Georgia" panose="02040502050405020303" pitchFamily="18" charset="0"/>
                <a:ea typeface="Helvetica Neue Light" charset="0"/>
                <a:cs typeface="Helvetica Neue Light" charset="0"/>
              </a:rPr>
              <a:t> og </a:t>
            </a:r>
            <a:r>
              <a:rPr lang="da-DK" sz="1600" dirty="0" err="1">
                <a:solidFill>
                  <a:schemeClr val="bg1"/>
                </a:solidFill>
                <a:latin typeface="Georgia" panose="02040502050405020303" pitchFamily="18" charset="0"/>
                <a:ea typeface="Helvetica Neue Light" charset="0"/>
                <a:cs typeface="Helvetica Neue Light" charset="0"/>
              </a:rPr>
              <a:t>fakultære</a:t>
            </a:r>
            <a:r>
              <a:rPr lang="da-DK" sz="1600" dirty="0">
                <a:solidFill>
                  <a:schemeClr val="bg1"/>
                </a:solidFill>
                <a:latin typeface="Georgia" panose="02040502050405020303" pitchFamily="18" charset="0"/>
                <a:ea typeface="Helvetica Neue Light" charset="0"/>
                <a:cs typeface="Helvetica Neue Light" charset="0"/>
              </a:rPr>
              <a:t> opdelinger og kan begå dig i forskellige akademiske sammenhænge.</a:t>
            </a:r>
          </a:p>
        </p:txBody>
      </p:sp>
    </p:spTree>
    <p:extLst>
      <p:ext uri="{BB962C8B-B14F-4D97-AF65-F5344CB8AC3E}">
        <p14:creationId xmlns:p14="http://schemas.microsoft.com/office/powerpoint/2010/main" val="826929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pic>
        <p:nvPicPr>
          <p:cNvPr id="11" name="Billede 10"/>
          <p:cNvPicPr>
            <a:picLocks noChangeAspect="1"/>
          </p:cNvPicPr>
          <p:nvPr/>
        </p:nvPicPr>
        <p:blipFill rotWithShape="1">
          <a:blip r:embed="rId3"/>
          <a:srcRect r="898" b="15917"/>
          <a:stretch/>
        </p:blipFill>
        <p:spPr>
          <a:xfrm>
            <a:off x="-4780" y="1284977"/>
            <a:ext cx="9144000" cy="5172595"/>
          </a:xfrm>
          <a:prstGeom prst="rect">
            <a:avLst/>
          </a:prstGeom>
        </p:spPr>
      </p:pic>
      <p:sp>
        <p:nvSpPr>
          <p:cNvPr id="12" name="Rektangel 11"/>
          <p:cNvSpPr/>
          <p:nvPr/>
        </p:nvSpPr>
        <p:spPr>
          <a:xfrm>
            <a:off x="5976972" y="3803665"/>
            <a:ext cx="3167028" cy="2690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6055536" y="4151008"/>
            <a:ext cx="3009900" cy="1815882"/>
          </a:xfrm>
          <a:prstGeom prst="rect">
            <a:avLst/>
          </a:prstGeom>
          <a:noFill/>
        </p:spPr>
        <p:txBody>
          <a:bodyPr wrap="square" rtlCol="0">
            <a:spAutoFit/>
          </a:bodyPr>
          <a:lstStyle/>
          <a:p>
            <a:r>
              <a:rPr lang="da-DK" sz="1600" b="1" dirty="0">
                <a:solidFill>
                  <a:schemeClr val="bg1"/>
                </a:solidFill>
                <a:latin typeface="Georgia" panose="02040502050405020303" pitchFamily="18" charset="0"/>
                <a:ea typeface="Helvetica Neue Light" charset="0"/>
                <a:cs typeface="Helvetica Neue Light" charset="0"/>
              </a:rPr>
              <a:t>Personlig dannelse </a:t>
            </a:r>
          </a:p>
          <a:p>
            <a:endParaRPr lang="da-DK" sz="1600" dirty="0">
              <a:solidFill>
                <a:schemeClr val="bg1"/>
              </a:solidFill>
              <a:latin typeface="Georgia" panose="02040502050405020303" pitchFamily="18" charset="0"/>
              <a:ea typeface="Helvetica Neue Light" charset="0"/>
              <a:cs typeface="Helvetica Neue Light" charset="0"/>
            </a:endParaRPr>
          </a:p>
          <a:p>
            <a:r>
              <a:rPr lang="da-DK" sz="1600" dirty="0">
                <a:solidFill>
                  <a:schemeClr val="bg1"/>
                </a:solidFill>
                <a:latin typeface="Georgia" panose="02040502050405020303" pitchFamily="18" charset="0"/>
                <a:ea typeface="Helvetica Neue Light" charset="0"/>
                <a:cs typeface="Helvetica Neue Light" charset="0"/>
              </a:rPr>
              <a:t>- så du får tillid og kendskab til dit talent og ved, hvad du skal gøre for at motivere og udfordre både dig selv og andre. </a:t>
            </a:r>
          </a:p>
        </p:txBody>
      </p:sp>
    </p:spTree>
    <p:extLst>
      <p:ext uri="{BB962C8B-B14F-4D97-AF65-F5344CB8AC3E}">
        <p14:creationId xmlns:p14="http://schemas.microsoft.com/office/powerpoint/2010/main" val="371019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p:cNvPicPr>
            <a:picLocks noChangeAspect="1"/>
          </p:cNvPicPr>
          <p:nvPr/>
        </p:nvPicPr>
        <p:blipFill rotWithShape="1">
          <a:blip r:embed="rId3"/>
          <a:srcRect l="936" t="15174"/>
          <a:stretch/>
        </p:blipFill>
        <p:spPr>
          <a:xfrm>
            <a:off x="0" y="1280677"/>
            <a:ext cx="9144001" cy="5219873"/>
          </a:xfrm>
          <a:prstGeom prst="rect">
            <a:avLst/>
          </a:prstGeom>
        </p:spPr>
      </p:pic>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sp>
        <p:nvSpPr>
          <p:cNvPr id="12" name="Rektangel 11"/>
          <p:cNvSpPr/>
          <p:nvPr/>
        </p:nvSpPr>
        <p:spPr>
          <a:xfrm>
            <a:off x="-1" y="3789166"/>
            <a:ext cx="3167028" cy="2711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78563" y="4059608"/>
            <a:ext cx="3009900" cy="2062103"/>
          </a:xfrm>
          <a:prstGeom prst="rect">
            <a:avLst/>
          </a:prstGeom>
          <a:noFill/>
        </p:spPr>
        <p:txBody>
          <a:bodyPr wrap="square" rtlCol="0">
            <a:spAutoFit/>
          </a:bodyPr>
          <a:lstStyle/>
          <a:p>
            <a:r>
              <a:rPr lang="da-DK" sz="1600" b="1" dirty="0">
                <a:solidFill>
                  <a:schemeClr val="bg1"/>
                </a:solidFill>
                <a:latin typeface="Georgia" panose="02040502050405020303" pitchFamily="18" charset="0"/>
                <a:ea typeface="Helvetica Neue Light" charset="0"/>
                <a:cs typeface="Helvetica Neue Light" charset="0"/>
              </a:rPr>
              <a:t>Studiekompetencer</a:t>
            </a:r>
          </a:p>
          <a:p>
            <a:endParaRPr lang="da-DK" sz="1600" dirty="0">
              <a:solidFill>
                <a:schemeClr val="bg1"/>
              </a:solidFill>
              <a:latin typeface="Georgia" panose="02040502050405020303" pitchFamily="18" charset="0"/>
              <a:ea typeface="Helvetica Neue Light" charset="0"/>
              <a:cs typeface="Helvetica Neue Light" charset="0"/>
            </a:endParaRPr>
          </a:p>
          <a:p>
            <a:r>
              <a:rPr lang="da-DK" sz="1600" dirty="0">
                <a:solidFill>
                  <a:schemeClr val="bg1"/>
                </a:solidFill>
                <a:latin typeface="Georgia" panose="02040502050405020303" pitchFamily="18" charset="0"/>
                <a:ea typeface="Helvetica Neue Light" charset="0"/>
                <a:cs typeface="Helvetica Neue Light" charset="0"/>
              </a:rPr>
              <a:t>- så du er parat til at tage favntag med et liv som studerende på en lang (eller mellemlang) videregående uddannelse, som tager afsæt i analytisk </a:t>
            </a:r>
            <a:r>
              <a:rPr lang="da-DK" sz="1600" dirty="0" err="1">
                <a:solidFill>
                  <a:schemeClr val="bg1"/>
                </a:solidFill>
                <a:latin typeface="Georgia" panose="02040502050405020303" pitchFamily="18" charset="0"/>
                <a:ea typeface="Helvetica Neue Light" charset="0"/>
                <a:cs typeface="Helvetica Neue Light" charset="0"/>
              </a:rPr>
              <a:t>videnskabelse</a:t>
            </a:r>
            <a:r>
              <a:rPr lang="da-DK" sz="1600" dirty="0">
                <a:solidFill>
                  <a:schemeClr val="bg1"/>
                </a:solidFill>
                <a:latin typeface="Georgia" panose="02040502050405020303" pitchFamily="18" charset="0"/>
                <a:ea typeface="Helvetica Neue Light" charset="0"/>
                <a:cs typeface="Helvetica Neue Light" charset="0"/>
              </a:rPr>
              <a:t>. </a:t>
            </a:r>
          </a:p>
        </p:txBody>
      </p:sp>
    </p:spTree>
    <p:extLst>
      <p:ext uri="{BB962C8B-B14F-4D97-AF65-F5344CB8AC3E}">
        <p14:creationId xmlns:p14="http://schemas.microsoft.com/office/powerpoint/2010/main" val="1111316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pic>
        <p:nvPicPr>
          <p:cNvPr id="11" name="Billede 10"/>
          <p:cNvPicPr>
            <a:picLocks noChangeAspect="1"/>
          </p:cNvPicPr>
          <p:nvPr/>
        </p:nvPicPr>
        <p:blipFill rotWithShape="1">
          <a:blip r:embed="rId3"/>
          <a:srcRect r="974" b="15691"/>
          <a:stretch/>
        </p:blipFill>
        <p:spPr>
          <a:xfrm>
            <a:off x="0" y="1286935"/>
            <a:ext cx="9144000" cy="5190065"/>
          </a:xfrm>
          <a:prstGeom prst="rect">
            <a:avLst/>
          </a:prstGeom>
        </p:spPr>
      </p:pic>
      <p:sp>
        <p:nvSpPr>
          <p:cNvPr id="12" name="Rektangel 11"/>
          <p:cNvSpPr/>
          <p:nvPr/>
        </p:nvSpPr>
        <p:spPr>
          <a:xfrm>
            <a:off x="5976972" y="3786616"/>
            <a:ext cx="3167028" cy="2690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6055536" y="4100756"/>
            <a:ext cx="3009900" cy="2062103"/>
          </a:xfrm>
          <a:prstGeom prst="rect">
            <a:avLst/>
          </a:prstGeom>
          <a:noFill/>
        </p:spPr>
        <p:txBody>
          <a:bodyPr wrap="square" rtlCol="0">
            <a:spAutoFit/>
          </a:bodyPr>
          <a:lstStyle/>
          <a:p>
            <a:r>
              <a:rPr lang="da-DK" sz="1600" b="1" dirty="0">
                <a:solidFill>
                  <a:schemeClr val="bg1"/>
                </a:solidFill>
                <a:latin typeface="Georgia" panose="02040502050405020303" pitchFamily="18" charset="0"/>
                <a:ea typeface="Helvetica Neue Light" charset="0"/>
                <a:cs typeface="Helvetica Neue Light" charset="0"/>
              </a:rPr>
              <a:t>Innovative og kreative kompetencer</a:t>
            </a:r>
          </a:p>
          <a:p>
            <a:endParaRPr lang="da-DK" sz="1600" dirty="0">
              <a:solidFill>
                <a:schemeClr val="bg1"/>
              </a:solidFill>
              <a:latin typeface="Georgia" panose="02040502050405020303" pitchFamily="18" charset="0"/>
              <a:ea typeface="Helvetica Neue Light" charset="0"/>
              <a:cs typeface="Helvetica Neue Light" charset="0"/>
            </a:endParaRPr>
          </a:p>
          <a:p>
            <a:r>
              <a:rPr lang="da-DK" sz="1600" dirty="0">
                <a:solidFill>
                  <a:schemeClr val="bg1"/>
                </a:solidFill>
                <a:latin typeface="Georgia" panose="02040502050405020303" pitchFamily="18" charset="0"/>
                <a:ea typeface="Helvetica Neue Light" charset="0"/>
                <a:cs typeface="Helvetica Neue Light" charset="0"/>
              </a:rPr>
              <a:t>- så du kan omsætte din viden til konkrete løsninger og dermed være med til at skabe forandring og værdi for dig selv og andre. </a:t>
            </a:r>
          </a:p>
        </p:txBody>
      </p:sp>
    </p:spTree>
    <p:extLst>
      <p:ext uri="{BB962C8B-B14F-4D97-AF65-F5344CB8AC3E}">
        <p14:creationId xmlns:p14="http://schemas.microsoft.com/office/powerpoint/2010/main" val="1431184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får man ud af et forløb på ATU</a:t>
            </a:r>
          </a:p>
        </p:txBody>
      </p:sp>
      <p:pic>
        <p:nvPicPr>
          <p:cNvPr id="14" name="Billede 13"/>
          <p:cNvPicPr>
            <a:picLocks noChangeAspect="1"/>
          </p:cNvPicPr>
          <p:nvPr/>
        </p:nvPicPr>
        <p:blipFill rotWithShape="1">
          <a:blip r:embed="rId3"/>
          <a:srcRect l="587" b="15018"/>
          <a:stretch/>
        </p:blipFill>
        <p:spPr>
          <a:xfrm>
            <a:off x="0" y="1286935"/>
            <a:ext cx="9144001" cy="5211065"/>
          </a:xfrm>
          <a:prstGeom prst="rect">
            <a:avLst/>
          </a:prstGeom>
        </p:spPr>
      </p:pic>
      <p:sp>
        <p:nvSpPr>
          <p:cNvPr id="12" name="Rektangel 11"/>
          <p:cNvSpPr/>
          <p:nvPr/>
        </p:nvSpPr>
        <p:spPr>
          <a:xfrm>
            <a:off x="0" y="3807616"/>
            <a:ext cx="3167028" cy="2690384"/>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dirty="0">
              <a:latin typeface="Rasa" charset="0"/>
              <a:ea typeface="Rasa" charset="0"/>
              <a:cs typeface="Rasa" charset="0"/>
            </a:endParaRPr>
          </a:p>
        </p:txBody>
      </p:sp>
      <p:sp>
        <p:nvSpPr>
          <p:cNvPr id="8" name="Tekstfelt 7"/>
          <p:cNvSpPr txBox="1"/>
          <p:nvPr/>
        </p:nvSpPr>
        <p:spPr>
          <a:xfrm>
            <a:off x="78564" y="3992124"/>
            <a:ext cx="3009900" cy="2308324"/>
          </a:xfrm>
          <a:prstGeom prst="rect">
            <a:avLst/>
          </a:prstGeom>
          <a:noFill/>
        </p:spPr>
        <p:txBody>
          <a:bodyPr wrap="square" rtlCol="0">
            <a:spAutoFit/>
          </a:bodyPr>
          <a:lstStyle/>
          <a:p>
            <a:r>
              <a:rPr lang="da-DK" b="1" dirty="0">
                <a:solidFill>
                  <a:schemeClr val="bg1"/>
                </a:solidFill>
                <a:latin typeface="Georgia" panose="02040502050405020303" pitchFamily="18" charset="0"/>
                <a:ea typeface="Helvetica Neue Light" charset="0"/>
                <a:cs typeface="Helvetica Neue Light" charset="0"/>
              </a:rPr>
              <a:t>Studie- og karriereafklaring</a:t>
            </a:r>
          </a:p>
          <a:p>
            <a:endParaRPr lang="da-DK" dirty="0">
              <a:solidFill>
                <a:schemeClr val="bg1"/>
              </a:solidFill>
              <a:latin typeface="Georgia" panose="02040502050405020303" pitchFamily="18" charset="0"/>
              <a:ea typeface="Helvetica Neue Light" charset="0"/>
              <a:cs typeface="Helvetica Neue Light" charset="0"/>
            </a:endParaRPr>
          </a:p>
          <a:p>
            <a:r>
              <a:rPr lang="da-DK" dirty="0">
                <a:solidFill>
                  <a:schemeClr val="bg1"/>
                </a:solidFill>
                <a:latin typeface="Georgia" panose="02040502050405020303" pitchFamily="18" charset="0"/>
                <a:ea typeface="Helvetica Neue Light" charset="0"/>
                <a:cs typeface="Helvetica Neue Light" charset="0"/>
              </a:rPr>
              <a:t>- så du ved, inden for hvilket felt du har så mange kræfter, at selv ikke den stejleste bakke presser dig ned fra den store klinge.</a:t>
            </a:r>
          </a:p>
        </p:txBody>
      </p:sp>
    </p:spTree>
    <p:extLst>
      <p:ext uri="{BB962C8B-B14F-4D97-AF65-F5344CB8AC3E}">
        <p14:creationId xmlns:p14="http://schemas.microsoft.com/office/powerpoint/2010/main" val="141477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Tekstfelt 5"/>
          <p:cNvSpPr txBox="1"/>
          <p:nvPr/>
        </p:nvSpPr>
        <p:spPr>
          <a:xfrm>
            <a:off x="5959151" y="6562584"/>
            <a:ext cx="2522483" cy="230832"/>
          </a:xfrm>
          <a:prstGeom prst="rect">
            <a:avLst/>
          </a:prstGeom>
          <a:noFill/>
        </p:spPr>
        <p:txBody>
          <a:bodyPr wrap="square" rtlCol="0">
            <a:spAutoFit/>
          </a:bodyPr>
          <a:lstStyle/>
          <a:p>
            <a:pPr algn="r"/>
            <a:r>
              <a:rPr lang="da-DK" sz="900" dirty="0" err="1">
                <a:solidFill>
                  <a:schemeClr val="bg1"/>
                </a:solidFill>
                <a:latin typeface="Rasa" charset="0"/>
                <a:ea typeface="Rasa" charset="0"/>
                <a:cs typeface="Rasa" charset="0"/>
              </a:rPr>
              <a:t>atumidt.dk</a:t>
            </a:r>
            <a:endParaRPr lang="da-DK" sz="900" dirty="0">
              <a:solidFill>
                <a:schemeClr val="bg1"/>
              </a:solidFill>
              <a:latin typeface="Rasa" charset="0"/>
              <a:ea typeface="Rasa" charset="0"/>
              <a:cs typeface="Rasa" charset="0"/>
            </a:endParaRPr>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Det sociale liv på ATU | Midt</a:t>
            </a:r>
          </a:p>
        </p:txBody>
      </p:sp>
      <p:sp>
        <p:nvSpPr>
          <p:cNvPr id="2" name="Rektangel 1"/>
          <p:cNvSpPr/>
          <p:nvPr/>
        </p:nvSpPr>
        <p:spPr>
          <a:xfrm>
            <a:off x="599089" y="1675810"/>
            <a:ext cx="4572000" cy="2585323"/>
          </a:xfrm>
          <a:prstGeom prst="rect">
            <a:avLst/>
          </a:prstGeom>
        </p:spPr>
        <p:txBody>
          <a:bodyPr>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Netværk af ligesindede</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Fællesskab</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err="1">
                <a:latin typeface="Georgia" panose="02040502050405020303" pitchFamily="18" charset="0"/>
                <a:ea typeface="Helvetica Neue Thin" charset="0"/>
                <a:cs typeface="Helvetica Neue Thin" charset="0"/>
              </a:rPr>
              <a:t>Sommercamp</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Nye venskaber</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Internationale studieture</a:t>
            </a:r>
          </a:p>
        </p:txBody>
      </p:sp>
    </p:spTree>
    <p:extLst>
      <p:ext uri="{BB962C8B-B14F-4D97-AF65-F5344CB8AC3E}">
        <p14:creationId xmlns:p14="http://schemas.microsoft.com/office/powerpoint/2010/main" val="1575343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En ATU-ansøger er:</a:t>
            </a:r>
          </a:p>
        </p:txBody>
      </p:sp>
      <p:sp>
        <p:nvSpPr>
          <p:cNvPr id="2" name="Rektangel 1"/>
          <p:cNvSpPr/>
          <p:nvPr/>
        </p:nvSpPr>
        <p:spPr>
          <a:xfrm>
            <a:off x="510739" y="1454427"/>
            <a:ext cx="8292985" cy="5355312"/>
          </a:xfrm>
          <a:prstGeom prst="rect">
            <a:avLst/>
          </a:prstGeom>
        </p:spPr>
        <p:txBody>
          <a:bodyPr wrap="square">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Fagligt nysgerrig og har en høj motivation</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Fagligt dygtig (bredt) og har akademisk talent</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Kan lide at gøre sig umage og være vedholdende</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Begavet med kreative evner og kritisk sans</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Åben over for nye og ukendte vidensområder</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Villig til at deltage i ATU |</a:t>
            </a:r>
            <a:r>
              <a:rPr lang="da-DK" dirty="0">
                <a:latin typeface="Georgia" panose="02040502050405020303" pitchFamily="18" charset="0"/>
                <a:ea typeface="Helvetica Neue Thin" charset="0"/>
                <a:cs typeface="Calibri" panose="020F0502020204030204" pitchFamily="34" charset="0"/>
              </a:rPr>
              <a:t> </a:t>
            </a:r>
            <a:r>
              <a:rPr lang="da-DK" dirty="0" err="1">
                <a:latin typeface="Georgia" panose="02040502050405020303" pitchFamily="18" charset="0"/>
                <a:ea typeface="Helvetica Neue Thin" charset="0"/>
                <a:cs typeface="Helvetica Neue Thin" charset="0"/>
              </a:rPr>
              <a:t>Midts</a:t>
            </a:r>
            <a:r>
              <a:rPr lang="da-DK" dirty="0">
                <a:latin typeface="Georgia" panose="02040502050405020303" pitchFamily="18" charset="0"/>
                <a:ea typeface="Helvetica Neue Thin" charset="0"/>
                <a:cs typeface="Helvetica Neue Thin" charset="0"/>
              </a:rPr>
              <a:t> aktiviteter uden for skoletiden (og enkelte gange i skoletiden)</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Indstillet på at deltage i en akademisk camp i den første uge af sommerferien</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Opmærksom på, at deltagelsen forpligter, og at man som deltager optager pladsen for en anden. </a:t>
            </a:r>
          </a:p>
          <a:p>
            <a:endParaRPr lang="da-DK" dirty="0">
              <a:latin typeface="Georgia" panose="02040502050405020303" pitchFamily="18" charset="0"/>
              <a:ea typeface="Verdana" pitchFamily="34" charset="0"/>
              <a:cs typeface="Verdana" pitchFamily="34" charset="0"/>
            </a:endParaRPr>
          </a:p>
          <a:p>
            <a:pPr marL="285750" indent="-285750">
              <a:buFont typeface="Arial" pitchFamily="34" charset="0"/>
              <a:buChar char="•"/>
            </a:pPr>
            <a:endParaRPr lang="da-DK" dirty="0">
              <a:latin typeface="Georgia" panose="02040502050405020303" pitchFamily="18" charset="0"/>
              <a:ea typeface="Verdana" pitchFamily="34" charset="0"/>
              <a:cs typeface="Verdana" pitchFamily="34" charset="0"/>
            </a:endParaRPr>
          </a:p>
        </p:txBody>
      </p:sp>
    </p:spTree>
    <p:extLst>
      <p:ext uri="{BB962C8B-B14F-4D97-AF65-F5344CB8AC3E}">
        <p14:creationId xmlns:p14="http://schemas.microsoft.com/office/powerpoint/2010/main" val="1553360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dirty="0">
              <a:solidFill>
                <a:schemeClr val="bg1"/>
              </a:solidFill>
              <a:latin typeface="Georgia" panose="02040502050405020303" pitchFamily="18" charset="0"/>
              <a:ea typeface="Helvetica Neue Medium" charset="0"/>
              <a:cs typeface="Helvetica Neue Medium" charset="0"/>
            </a:endParaRPr>
          </a:p>
          <a:p>
            <a:r>
              <a:rPr lang="da-DK" sz="2400" dirty="0">
                <a:solidFill>
                  <a:schemeClr val="bg1"/>
                </a:solidFill>
                <a:latin typeface="Georgia" panose="02040502050405020303" pitchFamily="18" charset="0"/>
                <a:ea typeface="Helvetica Neue" charset="0"/>
                <a:cs typeface="Helvetica Neue" charset="0"/>
              </a:rPr>
              <a:t>Hvad siger de selv om sig selv?</a:t>
            </a:r>
          </a:p>
        </p:txBody>
      </p:sp>
      <p:pic>
        <p:nvPicPr>
          <p:cNvPr id="12" name="Billede 11"/>
          <p:cNvPicPr>
            <a:picLocks noChangeAspect="1"/>
          </p:cNvPicPr>
          <p:nvPr/>
        </p:nvPicPr>
        <p:blipFill rotWithShape="1">
          <a:blip r:embed="rId3"/>
          <a:srcRect t="14683" r="936"/>
          <a:stretch/>
        </p:blipFill>
        <p:spPr>
          <a:xfrm>
            <a:off x="0" y="1279636"/>
            <a:ext cx="9144000" cy="5250110"/>
          </a:xfrm>
          <a:prstGeom prst="rect">
            <a:avLst/>
          </a:prstGeom>
        </p:spPr>
      </p:pic>
      <p:sp>
        <p:nvSpPr>
          <p:cNvPr id="9" name="Rektangel 8"/>
          <p:cNvSpPr/>
          <p:nvPr/>
        </p:nvSpPr>
        <p:spPr>
          <a:xfrm>
            <a:off x="4838699" y="1284490"/>
            <a:ext cx="4305301" cy="5250110"/>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p:nvSpPr>
        <p:spPr>
          <a:xfrm>
            <a:off x="5614573" y="2151727"/>
            <a:ext cx="2228760" cy="2554545"/>
          </a:xfrm>
          <a:prstGeom prst="rect">
            <a:avLst/>
          </a:prstGeom>
          <a:noFill/>
        </p:spPr>
        <p:txBody>
          <a:bodyPr wrap="square" rtlCol="0">
            <a:spAutoFit/>
          </a:bodyPr>
          <a:lstStyle/>
          <a:p>
            <a:r>
              <a:rPr lang="da-DK" sz="1600" dirty="0">
                <a:solidFill>
                  <a:schemeClr val="bg1"/>
                </a:solidFill>
                <a:latin typeface="Georgia" panose="02040502050405020303" pitchFamily="18" charset="0"/>
                <a:ea typeface="Helvetica Neue Light" charset="0"/>
                <a:cs typeface="Helvetica Neue Light" charset="0"/>
              </a:rPr>
              <a:t>”Det er utroligt individuelt, men noget af det, der nok typisk går igen, er evne og iver til at lære nyt af mangen slags. Hurtigt at kunne se sammenkoblinger og en kerne af problemstillinger.”</a:t>
            </a:r>
          </a:p>
        </p:txBody>
      </p:sp>
    </p:spTree>
    <p:extLst>
      <p:ext uri="{BB962C8B-B14F-4D97-AF65-F5344CB8AC3E}">
        <p14:creationId xmlns:p14="http://schemas.microsoft.com/office/powerpoint/2010/main" val="2019536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Rektangel 7"/>
          <p:cNvSpPr/>
          <p:nvPr/>
        </p:nvSpPr>
        <p:spPr>
          <a:xfrm>
            <a:off x="599088" y="1646098"/>
            <a:ext cx="7229295" cy="461665"/>
          </a:xfrm>
          <a:prstGeom prst="rect">
            <a:avLst/>
          </a:prstGeom>
        </p:spPr>
        <p:txBody>
          <a:bodyPr wrap="square">
            <a:spAutoFit/>
          </a:bodyPr>
          <a:lstStyle/>
          <a:p>
            <a:endParaRPr lang="da-DK" sz="2400" dirty="0">
              <a:latin typeface="Georgia" panose="02040502050405020303" pitchFamily="18" charset="0"/>
              <a:ea typeface="Rasa" charset="0"/>
              <a:cs typeface="Rasa" charset="0"/>
            </a:endParaRPr>
          </a:p>
        </p:txBody>
      </p:sp>
      <p:sp>
        <p:nvSpPr>
          <p:cNvPr id="2" name="Rektangel 1">
            <a:extLst>
              <a:ext uri="{FF2B5EF4-FFF2-40B4-BE49-F238E27FC236}">
                <a16:creationId xmlns:a16="http://schemas.microsoft.com/office/drawing/2014/main" id="{30EB8848-9D6F-7B8F-CD21-ABAD3AF3384A}"/>
              </a:ext>
            </a:extLst>
          </p:cNvPr>
          <p:cNvSpPr/>
          <p:nvPr/>
        </p:nvSpPr>
        <p:spPr>
          <a:xfrm>
            <a:off x="854715" y="2431812"/>
            <a:ext cx="8218341" cy="3046988"/>
          </a:xfrm>
          <a:prstGeom prst="rect">
            <a:avLst/>
          </a:prstGeom>
        </p:spPr>
        <p:txBody>
          <a:bodyPr wrap="square">
            <a:spAutoFit/>
          </a:bodyPr>
          <a:lstStyle/>
          <a:p>
            <a:r>
              <a:rPr lang="da-DK" sz="2400" dirty="0">
                <a:latin typeface="Georgia" panose="02040502050405020303" pitchFamily="18" charset="0"/>
                <a:ea typeface="Helvetica Neue Thin" charset="0"/>
                <a:cs typeface="Helvetica Neue Thin" charset="0"/>
              </a:rPr>
              <a:t>Vil du lære nyt og udfordre dig selv?</a:t>
            </a:r>
          </a:p>
          <a:p>
            <a:endParaRPr lang="da-DK" sz="2400" dirty="0">
              <a:latin typeface="Georgia" panose="02040502050405020303" pitchFamily="18" charset="0"/>
              <a:ea typeface="Helvetica Neue Thin" charset="0"/>
              <a:cs typeface="Helvetica Neue Thin" charset="0"/>
            </a:endParaRPr>
          </a:p>
          <a:p>
            <a:r>
              <a:rPr lang="da-DK" sz="2400" dirty="0">
                <a:latin typeface="Georgia" panose="02040502050405020303" pitchFamily="18" charset="0"/>
                <a:ea typeface="Helvetica Neue Thin" charset="0"/>
                <a:cs typeface="Helvetica Neue Thin" charset="0"/>
              </a:rPr>
              <a:t>Vil du prøve kræfter med </a:t>
            </a:r>
            <a:r>
              <a:rPr lang="da-DK" sz="2400" dirty="0" err="1">
                <a:latin typeface="Georgia" panose="02040502050405020303" pitchFamily="18" charset="0"/>
                <a:ea typeface="Helvetica Neue Thin" charset="0"/>
                <a:cs typeface="Helvetica Neue Thin" charset="0"/>
              </a:rPr>
              <a:t>videnskabelse</a:t>
            </a:r>
            <a:r>
              <a:rPr lang="da-DK" sz="2400" dirty="0">
                <a:latin typeface="Georgia" panose="02040502050405020303" pitchFamily="18" charset="0"/>
                <a:ea typeface="Helvetica Neue Thin" charset="0"/>
                <a:cs typeface="Helvetica Neue Thin" charset="0"/>
              </a:rPr>
              <a:t>?</a:t>
            </a:r>
          </a:p>
          <a:p>
            <a:endParaRPr lang="da-DK" sz="2400" dirty="0">
              <a:latin typeface="Georgia" panose="02040502050405020303" pitchFamily="18" charset="0"/>
              <a:ea typeface="Helvetica Neue Thin" charset="0"/>
              <a:cs typeface="Helvetica Neue Thin" charset="0"/>
            </a:endParaRPr>
          </a:p>
          <a:p>
            <a:r>
              <a:rPr lang="da-DK" sz="2400" dirty="0">
                <a:latin typeface="Georgia" panose="02040502050405020303" pitchFamily="18" charset="0"/>
                <a:ea typeface="Helvetica Neue Thin" charset="0"/>
                <a:cs typeface="Helvetica Neue Thin" charset="0"/>
              </a:rPr>
              <a:t>Vil du prøve kræfter med akademisk analyse?</a:t>
            </a:r>
          </a:p>
          <a:p>
            <a:endParaRPr lang="da-DK" sz="2400" dirty="0">
              <a:latin typeface="Georgia" panose="02040502050405020303" pitchFamily="18" charset="0"/>
              <a:ea typeface="Helvetica Neue Thin" charset="0"/>
              <a:cs typeface="Helvetica Neue Thin" charset="0"/>
            </a:endParaRPr>
          </a:p>
          <a:p>
            <a:r>
              <a:rPr lang="da-DK" sz="2400" dirty="0">
                <a:latin typeface="Georgia" panose="02040502050405020303" pitchFamily="18" charset="0"/>
                <a:ea typeface="Helvetica Neue Thin" charset="0"/>
                <a:cs typeface="Helvetica Neue Thin" charset="0"/>
              </a:rPr>
              <a:t>Vil du være med i et entusiastisk fagligt fællesskab?</a:t>
            </a:r>
          </a:p>
          <a:p>
            <a:endParaRPr lang="da-DK" sz="2400" dirty="0">
              <a:latin typeface="Georgia" panose="02040502050405020303" pitchFamily="18" charset="0"/>
              <a:ea typeface="Rasa" charset="0"/>
              <a:cs typeface="Rasa" charset="0"/>
            </a:endParaRPr>
          </a:p>
        </p:txBody>
      </p:sp>
      <p:sp>
        <p:nvSpPr>
          <p:cNvPr id="5" name="Tekstfelt 4">
            <a:extLst>
              <a:ext uri="{FF2B5EF4-FFF2-40B4-BE49-F238E27FC236}">
                <a16:creationId xmlns:a16="http://schemas.microsoft.com/office/drawing/2014/main" id="{BB8EDF39-25C3-7F2A-A9F9-099310F29739}"/>
              </a:ext>
            </a:extLst>
          </p:cNvPr>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Er Akademiet for Talentfulde Unge noget for dig?</a:t>
            </a:r>
          </a:p>
        </p:txBody>
      </p:sp>
    </p:spTree>
    <p:extLst>
      <p:ext uri="{BB962C8B-B14F-4D97-AF65-F5344CB8AC3E}">
        <p14:creationId xmlns:p14="http://schemas.microsoft.com/office/powerpoint/2010/main" val="1409617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Hvad siger de selv om sig selv?</a:t>
            </a:r>
          </a:p>
        </p:txBody>
      </p:sp>
      <p:pic>
        <p:nvPicPr>
          <p:cNvPr id="2" name="Billede 1"/>
          <p:cNvPicPr>
            <a:picLocks noChangeAspect="1"/>
          </p:cNvPicPr>
          <p:nvPr/>
        </p:nvPicPr>
        <p:blipFill rotWithShape="1">
          <a:blip r:embed="rId3"/>
          <a:srcRect l="936" b="9502"/>
          <a:stretch/>
        </p:blipFill>
        <p:spPr>
          <a:xfrm>
            <a:off x="0" y="1289119"/>
            <a:ext cx="9144000" cy="5568881"/>
          </a:xfrm>
          <a:prstGeom prst="rect">
            <a:avLst/>
          </a:prstGeom>
        </p:spPr>
      </p:pic>
      <p:sp>
        <p:nvSpPr>
          <p:cNvPr id="9" name="Rektangel 8"/>
          <p:cNvSpPr/>
          <p:nvPr/>
        </p:nvSpPr>
        <p:spPr>
          <a:xfrm>
            <a:off x="0" y="1284489"/>
            <a:ext cx="4305301" cy="5568881"/>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p:nvSpPr>
        <p:spPr>
          <a:xfrm>
            <a:off x="80929" y="1929882"/>
            <a:ext cx="4224372" cy="4278094"/>
          </a:xfrm>
          <a:prstGeom prst="rect">
            <a:avLst/>
          </a:prstGeom>
          <a:noFill/>
        </p:spPr>
        <p:txBody>
          <a:bodyPr wrap="square" rtlCol="0">
            <a:spAutoFit/>
          </a:bodyPr>
          <a:lstStyle/>
          <a:p>
            <a:r>
              <a:rPr lang="da-DK" sz="1600" dirty="0">
                <a:solidFill>
                  <a:schemeClr val="bg1"/>
                </a:solidFill>
                <a:latin typeface="Georgia" panose="02040502050405020303" pitchFamily="18" charset="0"/>
                <a:ea typeface="Helvetica Neue Light" charset="0"/>
                <a:cs typeface="Helvetica Neue Light" charset="0"/>
              </a:rPr>
              <a:t>Nogle gange var jeg i tvivl, om en ATU elev, var den elev, der turde række hånden mest op i klassen og råbe højest. Andre gange fik jeg fornemmelsen, at det var den elev, der dykkede hovedet ned i bogen, som var meget introvert, men stadig utrolig begavet. Selvfølgelig var der også en del andre typer, men det her var bare for at nævne nogle. Jeg synes, ATU-eleverne var så forskellige, og vi havde også meldt os til ATU af mange forskellige baggrunde, derfor er det svært at sige, hvad en ATU-elevs talent er. Men jeg kan da sige, at en ATU-elev nok har evnen til at dykke ned i meget fagtungt stof efter normal skoletid og stadigvæk blive underholdt og stimuleret af den viden, der blev præsenteret for os </a:t>
            </a:r>
            <a:endParaRPr lang="da-DK" dirty="0">
              <a:solidFill>
                <a:schemeClr val="bg1"/>
              </a:solidFill>
              <a:latin typeface="Georgia" panose="02040502050405020303" pitchFamily="18" charset="0"/>
              <a:ea typeface="Helvetica Neue Light" charset="0"/>
              <a:cs typeface="Helvetica Neue Light" charset="0"/>
            </a:endParaRPr>
          </a:p>
        </p:txBody>
      </p:sp>
    </p:spTree>
    <p:extLst>
      <p:ext uri="{BB962C8B-B14F-4D97-AF65-F5344CB8AC3E}">
        <p14:creationId xmlns:p14="http://schemas.microsoft.com/office/powerpoint/2010/main" val="222155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Tekstfelt 5"/>
          <p:cNvSpPr txBox="1"/>
          <p:nvPr/>
        </p:nvSpPr>
        <p:spPr>
          <a:xfrm>
            <a:off x="5959151" y="6562584"/>
            <a:ext cx="2522483" cy="230832"/>
          </a:xfrm>
          <a:prstGeom prst="rect">
            <a:avLst/>
          </a:prstGeom>
          <a:noFill/>
        </p:spPr>
        <p:txBody>
          <a:bodyPr wrap="square" rtlCol="0">
            <a:spAutoFit/>
          </a:bodyPr>
          <a:lstStyle/>
          <a:p>
            <a:pPr algn="r"/>
            <a:r>
              <a:rPr lang="da-DK" sz="900" dirty="0" err="1">
                <a:solidFill>
                  <a:schemeClr val="bg1"/>
                </a:solidFill>
                <a:latin typeface="Rasa" charset="0"/>
                <a:ea typeface="Rasa" charset="0"/>
                <a:cs typeface="Rasa" charset="0"/>
              </a:rPr>
              <a:t>atumidt.dk</a:t>
            </a:r>
            <a:endParaRPr lang="da-DK" sz="900" dirty="0">
              <a:solidFill>
                <a:schemeClr val="bg1"/>
              </a:solidFill>
              <a:latin typeface="Rasa" charset="0"/>
              <a:ea typeface="Rasa" charset="0"/>
              <a:cs typeface="Rasa" charset="0"/>
            </a:endParaRPr>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Så hvad gør du nu?</a:t>
            </a:r>
          </a:p>
        </p:txBody>
      </p:sp>
      <p:sp>
        <p:nvSpPr>
          <p:cNvPr id="2" name="Rektangel 1"/>
          <p:cNvSpPr/>
          <p:nvPr/>
        </p:nvSpPr>
        <p:spPr>
          <a:xfrm>
            <a:off x="599088" y="1675810"/>
            <a:ext cx="6647532" cy="2862322"/>
          </a:xfrm>
          <a:prstGeom prst="rect">
            <a:avLst/>
          </a:prstGeom>
        </p:spPr>
        <p:txBody>
          <a:bodyPr wrap="square">
            <a:spAutoFit/>
          </a:bodyPr>
          <a:lstStyle/>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sørger for, at din lærer eller rektor indstiller dig</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får dine forældres tilladelse</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Du skriver en motiveret ansøgning</a:t>
            </a:r>
            <a:br>
              <a:rPr lang="da-DK" dirty="0">
                <a:latin typeface="Georgia" panose="02040502050405020303" pitchFamily="18" charset="0"/>
                <a:ea typeface="Helvetica Neue Thin" charset="0"/>
                <a:cs typeface="Helvetica Neue Thin" charset="0"/>
              </a:rPr>
            </a:b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Og et kort essay på 200-400 ord om videnskab</a:t>
            </a:r>
          </a:p>
          <a:p>
            <a:pPr marL="285750" indent="-285750">
              <a:buFont typeface="Arial" pitchFamily="34" charset="0"/>
              <a:buChar char="•"/>
            </a:pPr>
            <a:endParaRPr lang="da-DK" dirty="0">
              <a:latin typeface="Georgia" panose="02040502050405020303" pitchFamily="18" charset="0"/>
              <a:ea typeface="Helvetica Neue Thin" charset="0"/>
              <a:cs typeface="Helvetica Neue Thin" charset="0"/>
            </a:endParaRPr>
          </a:p>
          <a:p>
            <a:pPr marL="285750" indent="-285750">
              <a:buFont typeface="Arial" pitchFamily="34" charset="0"/>
              <a:buChar char="•"/>
            </a:pPr>
            <a:r>
              <a:rPr lang="da-DK" dirty="0">
                <a:latin typeface="Georgia" panose="02040502050405020303" pitchFamily="18" charset="0"/>
                <a:ea typeface="Helvetica Neue Thin" charset="0"/>
                <a:cs typeface="Helvetica Neue Thin" charset="0"/>
              </a:rPr>
              <a:t>…og spørger på dit gymnasium, hvornår de har ansøgningsfrist hos jer </a:t>
            </a:r>
          </a:p>
        </p:txBody>
      </p:sp>
    </p:spTree>
    <p:extLst>
      <p:ext uri="{BB962C8B-B14F-4D97-AF65-F5344CB8AC3E}">
        <p14:creationId xmlns:p14="http://schemas.microsoft.com/office/powerpoint/2010/main" val="2053391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ATU | Midt  - hvad siger eleverne?</a:t>
            </a:r>
          </a:p>
        </p:txBody>
      </p:sp>
      <p:pic>
        <p:nvPicPr>
          <p:cNvPr id="2" name="Billede 1"/>
          <p:cNvPicPr>
            <a:picLocks noChangeAspect="1"/>
          </p:cNvPicPr>
          <p:nvPr/>
        </p:nvPicPr>
        <p:blipFill rotWithShape="1">
          <a:blip r:embed="rId3"/>
          <a:srcRect t="14469"/>
          <a:stretch/>
        </p:blipFill>
        <p:spPr>
          <a:xfrm>
            <a:off x="0" y="1284490"/>
            <a:ext cx="9144000" cy="5213510"/>
          </a:xfrm>
          <a:prstGeom prst="rect">
            <a:avLst/>
          </a:prstGeom>
        </p:spPr>
      </p:pic>
      <p:sp>
        <p:nvSpPr>
          <p:cNvPr id="13" name="Rektangel 12"/>
          <p:cNvSpPr/>
          <p:nvPr/>
        </p:nvSpPr>
        <p:spPr>
          <a:xfrm>
            <a:off x="4911090" y="4411979"/>
            <a:ext cx="3985260" cy="1760220"/>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p:cNvSpPr txBox="1"/>
          <p:nvPr/>
        </p:nvSpPr>
        <p:spPr>
          <a:xfrm>
            <a:off x="5189925" y="4630369"/>
            <a:ext cx="3627503" cy="1569660"/>
          </a:xfrm>
          <a:prstGeom prst="rect">
            <a:avLst/>
          </a:prstGeom>
          <a:noFill/>
        </p:spPr>
        <p:txBody>
          <a:bodyPr wrap="square" rtlCol="0">
            <a:spAutoFit/>
          </a:bodyPr>
          <a:lstStyle/>
          <a:p>
            <a:r>
              <a:rPr lang="da-DK" sz="1600" dirty="0">
                <a:solidFill>
                  <a:schemeClr val="bg1"/>
                </a:solidFill>
                <a:latin typeface="Georgia" panose="02040502050405020303" pitchFamily="18" charset="0"/>
                <a:ea typeface="Helvetica Neue Light" charset="0"/>
                <a:cs typeface="Helvetica Neue Light" charset="0"/>
              </a:rPr>
              <a:t>”Jeg har været rigtig glad for at være med i ATU både på grund af det faglige, men også fordi det har været skønt at være del af et fællesskab, som giver plads til, at folk gerne vil lære noget.”</a:t>
            </a:r>
          </a:p>
        </p:txBody>
      </p:sp>
    </p:spTree>
    <p:extLst>
      <p:ext uri="{BB962C8B-B14F-4D97-AF65-F5344CB8AC3E}">
        <p14:creationId xmlns:p14="http://schemas.microsoft.com/office/powerpoint/2010/main" val="2013116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dirty="0">
              <a:solidFill>
                <a:schemeClr val="bg1"/>
              </a:solidFill>
              <a:latin typeface="Georgia" panose="02040502050405020303" pitchFamily="18" charset="0"/>
              <a:ea typeface="Helvetica Neue" charset="0"/>
              <a:cs typeface="Helvetica Neue" charset="0"/>
            </a:endParaRPr>
          </a:p>
          <a:p>
            <a:r>
              <a:rPr lang="da-DK" sz="2400" dirty="0">
                <a:solidFill>
                  <a:schemeClr val="bg1"/>
                </a:solidFill>
                <a:latin typeface="Georgia" panose="02040502050405020303" pitchFamily="18" charset="0"/>
                <a:ea typeface="Helvetica Neue" charset="0"/>
                <a:cs typeface="Helvetica Neue" charset="0"/>
              </a:rPr>
              <a:t>ATU | Midt  - hvad siger eleverne?</a:t>
            </a:r>
          </a:p>
        </p:txBody>
      </p:sp>
      <p:pic>
        <p:nvPicPr>
          <p:cNvPr id="9" name="Billede 8"/>
          <p:cNvPicPr>
            <a:picLocks noChangeAspect="1"/>
          </p:cNvPicPr>
          <p:nvPr/>
        </p:nvPicPr>
        <p:blipFill rotWithShape="1">
          <a:blip r:embed="rId3"/>
          <a:srcRect r="898" b="15293"/>
          <a:stretch/>
        </p:blipFill>
        <p:spPr>
          <a:xfrm>
            <a:off x="0" y="1286935"/>
            <a:ext cx="9144000" cy="5211065"/>
          </a:xfrm>
          <a:prstGeom prst="rect">
            <a:avLst/>
          </a:prstGeom>
        </p:spPr>
      </p:pic>
      <p:sp>
        <p:nvSpPr>
          <p:cNvPr id="13" name="Rektangel 12"/>
          <p:cNvSpPr/>
          <p:nvPr/>
        </p:nvSpPr>
        <p:spPr>
          <a:xfrm>
            <a:off x="4333525" y="4502045"/>
            <a:ext cx="3985260" cy="1760220"/>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p:cNvSpPr txBox="1"/>
          <p:nvPr/>
        </p:nvSpPr>
        <p:spPr>
          <a:xfrm>
            <a:off x="4480916" y="4720435"/>
            <a:ext cx="3690478" cy="1323439"/>
          </a:xfrm>
          <a:prstGeom prst="rect">
            <a:avLst/>
          </a:prstGeom>
          <a:noFill/>
        </p:spPr>
        <p:txBody>
          <a:bodyPr wrap="square" rtlCol="0">
            <a:spAutoFit/>
          </a:bodyPr>
          <a:lstStyle/>
          <a:p>
            <a:pPr lvl="0"/>
            <a:r>
              <a:rPr lang="da-DK" sz="1600" dirty="0">
                <a:solidFill>
                  <a:schemeClr val="bg1"/>
                </a:solidFill>
                <a:latin typeface="Georgia" panose="02040502050405020303" pitchFamily="18" charset="0"/>
                <a:ea typeface="Helvetica Neue Light" charset="0"/>
                <a:cs typeface="Helvetica Neue Light" charset="0"/>
              </a:rPr>
              <a:t>” ATU opnår det at kombinere det faglige og det sociale, så det går hånd i hånd. ATU har åbnet verden mere op, og det har givet mig en bedre forståelse af, hvem jeg er.</a:t>
            </a:r>
          </a:p>
        </p:txBody>
      </p:sp>
    </p:spTree>
    <p:extLst>
      <p:ext uri="{BB962C8B-B14F-4D97-AF65-F5344CB8AC3E}">
        <p14:creationId xmlns:p14="http://schemas.microsoft.com/office/powerpoint/2010/main" val="123779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dirty="0">
              <a:solidFill>
                <a:schemeClr val="bg1"/>
              </a:solidFill>
              <a:latin typeface="Georgia" panose="02040502050405020303" pitchFamily="18" charset="0"/>
              <a:ea typeface="Helvetica Neue" charset="0"/>
              <a:cs typeface="Helvetica Neue" charset="0"/>
            </a:endParaRPr>
          </a:p>
          <a:p>
            <a:r>
              <a:rPr lang="da-DK" sz="2400" dirty="0">
                <a:solidFill>
                  <a:schemeClr val="bg1"/>
                </a:solidFill>
                <a:latin typeface="Georgia" panose="02040502050405020303" pitchFamily="18" charset="0"/>
                <a:ea typeface="Helvetica Neue" charset="0"/>
                <a:cs typeface="Helvetica Neue" charset="0"/>
              </a:rPr>
              <a:t>ATU | Midt  - hvad siger eleverne?</a:t>
            </a:r>
          </a:p>
        </p:txBody>
      </p:sp>
      <p:pic>
        <p:nvPicPr>
          <p:cNvPr id="2" name="Billede 1"/>
          <p:cNvPicPr>
            <a:picLocks noChangeAspect="1"/>
          </p:cNvPicPr>
          <p:nvPr/>
        </p:nvPicPr>
        <p:blipFill rotWithShape="1">
          <a:blip r:embed="rId3"/>
          <a:srcRect t="15319" r="936"/>
          <a:stretch/>
        </p:blipFill>
        <p:spPr>
          <a:xfrm>
            <a:off x="0" y="1294898"/>
            <a:ext cx="9144000" cy="5210901"/>
          </a:xfrm>
          <a:prstGeom prst="rect">
            <a:avLst/>
          </a:prstGeom>
        </p:spPr>
      </p:pic>
      <p:sp>
        <p:nvSpPr>
          <p:cNvPr id="13" name="Rektangel 12"/>
          <p:cNvSpPr/>
          <p:nvPr/>
        </p:nvSpPr>
        <p:spPr>
          <a:xfrm>
            <a:off x="1805940" y="4743404"/>
            <a:ext cx="5768340" cy="1754596"/>
          </a:xfrm>
          <a:prstGeom prst="rect">
            <a:avLst/>
          </a:prstGeom>
          <a:solidFill>
            <a:srgbClr val="64A70B">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ekstfelt 11"/>
          <p:cNvSpPr txBox="1"/>
          <p:nvPr/>
        </p:nvSpPr>
        <p:spPr>
          <a:xfrm>
            <a:off x="2122612" y="4936451"/>
            <a:ext cx="5215448" cy="1600438"/>
          </a:xfrm>
          <a:prstGeom prst="rect">
            <a:avLst/>
          </a:prstGeom>
          <a:noFill/>
        </p:spPr>
        <p:txBody>
          <a:bodyPr wrap="square" rtlCol="0">
            <a:spAutoFit/>
          </a:bodyPr>
          <a:lstStyle/>
          <a:p>
            <a:r>
              <a:rPr lang="da-DK" sz="1600" dirty="0">
                <a:solidFill>
                  <a:schemeClr val="bg1"/>
                </a:solidFill>
                <a:latin typeface="Georgia" panose="02040502050405020303" pitchFamily="18" charset="0"/>
                <a:ea typeface="Helvetica Neue Light" charset="0"/>
                <a:cs typeface="Helvetica Neue Light" charset="0"/>
              </a:rPr>
              <a:t>ATU er et fællesskab, der har sat præg på vores identitet og givet os en forståelse af, at man aldrig skal gemme sin viden væk, men udforske den og få den til at spire på nye måder igen og igen. ATU har lært os, at viden aldrig er statisk, men hele tiden i bevægelse.</a:t>
            </a:r>
            <a:endParaRPr lang="da-DK" dirty="0">
              <a:solidFill>
                <a:schemeClr val="bg1"/>
              </a:solidFill>
              <a:latin typeface="Georgia" panose="02040502050405020303" pitchFamily="18" charset="0"/>
              <a:ea typeface="Rasa" charset="0"/>
              <a:cs typeface="Rasa" charset="0"/>
            </a:endParaRPr>
          </a:p>
          <a:p>
            <a:endParaRPr lang="da-DK" dirty="0">
              <a:latin typeface="Georgia" panose="02040502050405020303" pitchFamily="18" charset="0"/>
            </a:endParaRPr>
          </a:p>
        </p:txBody>
      </p:sp>
    </p:spTree>
    <p:extLst>
      <p:ext uri="{BB962C8B-B14F-4D97-AF65-F5344CB8AC3E}">
        <p14:creationId xmlns:p14="http://schemas.microsoft.com/office/powerpoint/2010/main" val="833163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Sådan ser et forløb på ATU </a:t>
            </a:r>
            <a:r>
              <a:rPr lang="da-DK" sz="2400" i="1" dirty="0">
                <a:solidFill>
                  <a:schemeClr val="bg1"/>
                </a:solidFill>
                <a:latin typeface="Georgia" panose="02040502050405020303" pitchFamily="18" charset="0"/>
                <a:ea typeface="Helvetica Neue" charset="0"/>
                <a:cs typeface="Helvetica Neue" charset="0"/>
              </a:rPr>
              <a:t>| </a:t>
            </a:r>
            <a:r>
              <a:rPr lang="da-DK" sz="2400" dirty="0">
                <a:solidFill>
                  <a:schemeClr val="bg1"/>
                </a:solidFill>
                <a:latin typeface="Georgia" panose="02040502050405020303" pitchFamily="18" charset="0"/>
                <a:ea typeface="Helvetica Neue" charset="0"/>
                <a:cs typeface="Helvetica Neue" charset="0"/>
              </a:rPr>
              <a:t>Midt ud</a:t>
            </a:r>
          </a:p>
        </p:txBody>
      </p:sp>
      <p:graphicFrame>
        <p:nvGraphicFramePr>
          <p:cNvPr id="9" name="Tabel 8"/>
          <p:cNvGraphicFramePr>
            <a:graphicFrameLocks noGrp="1"/>
          </p:cNvGraphicFramePr>
          <p:nvPr>
            <p:extLst>
              <p:ext uri="{D42A27DB-BD31-4B8C-83A1-F6EECF244321}">
                <p14:modId xmlns:p14="http://schemas.microsoft.com/office/powerpoint/2010/main" val="116013305"/>
              </p:ext>
            </p:extLst>
          </p:nvPr>
        </p:nvGraphicFramePr>
        <p:xfrm>
          <a:off x="599089" y="1675810"/>
          <a:ext cx="7344816" cy="3384375"/>
        </p:xfrm>
        <a:graphic>
          <a:graphicData uri="http://schemas.openxmlformats.org/drawingml/2006/table">
            <a:tbl>
              <a:tblPr firstRow="1" bandRow="1">
                <a:tableStyleId>{5C22544A-7EE6-4342-B048-85BDC9FD1C3A}</a:tableStyleId>
              </a:tblPr>
              <a:tblGrid>
                <a:gridCol w="887835">
                  <a:extLst>
                    <a:ext uri="{9D8B030D-6E8A-4147-A177-3AD203B41FA5}">
                      <a16:colId xmlns:a16="http://schemas.microsoft.com/office/drawing/2014/main" val="20000"/>
                    </a:ext>
                  </a:extLst>
                </a:gridCol>
                <a:gridCol w="2259943">
                  <a:extLst>
                    <a:ext uri="{9D8B030D-6E8A-4147-A177-3AD203B41FA5}">
                      <a16:colId xmlns:a16="http://schemas.microsoft.com/office/drawing/2014/main" val="20001"/>
                    </a:ext>
                  </a:extLst>
                </a:gridCol>
                <a:gridCol w="2360834">
                  <a:extLst>
                    <a:ext uri="{9D8B030D-6E8A-4147-A177-3AD203B41FA5}">
                      <a16:colId xmlns:a16="http://schemas.microsoft.com/office/drawing/2014/main" val="20002"/>
                    </a:ext>
                  </a:extLst>
                </a:gridCol>
                <a:gridCol w="1836204">
                  <a:extLst>
                    <a:ext uri="{9D8B030D-6E8A-4147-A177-3AD203B41FA5}">
                      <a16:colId xmlns:a16="http://schemas.microsoft.com/office/drawing/2014/main" val="20003"/>
                    </a:ext>
                  </a:extLst>
                </a:gridCol>
              </a:tblGrid>
              <a:tr h="534375">
                <a:tc>
                  <a:txBody>
                    <a:bodyPr/>
                    <a:lstStyle/>
                    <a:p>
                      <a:endParaRPr lang="da-DK" b="0" i="0" dirty="0">
                        <a:latin typeface="Georgia" panose="02040502050405020303" pitchFamily="18" charset="0"/>
                        <a:ea typeface="Helvetica Neue Thin" charset="0"/>
                        <a:cs typeface="Helvetica Neue Thin" charset="0"/>
                      </a:endParaRPr>
                    </a:p>
                  </a:txBody>
                  <a:tcPr>
                    <a:solidFill>
                      <a:srgbClr val="364F2F"/>
                    </a:solidFill>
                  </a:tcPr>
                </a:tc>
                <a:tc>
                  <a:txBody>
                    <a:bodyPr/>
                    <a:lstStyle/>
                    <a:p>
                      <a:r>
                        <a:rPr lang="da-DK" sz="1400" b="0" i="0" dirty="0">
                          <a:latin typeface="Georgia" panose="02040502050405020303" pitchFamily="18" charset="0"/>
                          <a:ea typeface="Helvetica Neue Thin" charset="0"/>
                          <a:cs typeface="Helvetica Neue Thin" charset="0"/>
                        </a:rPr>
                        <a:t>Efterårssemester</a:t>
                      </a:r>
                    </a:p>
                  </a:txBody>
                  <a:tcPr>
                    <a:solidFill>
                      <a:srgbClr val="364F2F"/>
                    </a:solidFill>
                  </a:tcPr>
                </a:tc>
                <a:tc>
                  <a:txBody>
                    <a:bodyPr/>
                    <a:lstStyle/>
                    <a:p>
                      <a:r>
                        <a:rPr lang="da-DK" sz="1400" b="0" i="0" dirty="0">
                          <a:latin typeface="Georgia" panose="02040502050405020303" pitchFamily="18" charset="0"/>
                          <a:ea typeface="Helvetica Neue Thin" charset="0"/>
                          <a:cs typeface="Helvetica Neue Thin" charset="0"/>
                        </a:rPr>
                        <a:t>Forårssemester</a:t>
                      </a:r>
                    </a:p>
                  </a:txBody>
                  <a:tcPr>
                    <a:solidFill>
                      <a:srgbClr val="364F2F"/>
                    </a:solidFill>
                  </a:tcPr>
                </a:tc>
                <a:tc>
                  <a:txBody>
                    <a:bodyPr/>
                    <a:lstStyle/>
                    <a:p>
                      <a:r>
                        <a:rPr lang="da-DK" sz="1400" b="0" i="0" dirty="0">
                          <a:latin typeface="Georgia" panose="02040502050405020303" pitchFamily="18" charset="0"/>
                          <a:ea typeface="Helvetica Neue Thin" charset="0"/>
                          <a:cs typeface="Helvetica Neue Thin" charset="0"/>
                        </a:rPr>
                        <a:t>Sommer</a:t>
                      </a:r>
                    </a:p>
                  </a:txBody>
                  <a:tcPr>
                    <a:solidFill>
                      <a:srgbClr val="364F2F"/>
                    </a:solidFill>
                  </a:tcPr>
                </a:tc>
                <a:extLst>
                  <a:ext uri="{0D108BD9-81ED-4DB2-BD59-A6C34878D82A}">
                    <a16:rowId xmlns:a16="http://schemas.microsoft.com/office/drawing/2014/main" val="10000"/>
                  </a:ext>
                </a:extLst>
              </a:tr>
              <a:tr h="955616">
                <a:tc>
                  <a:txBody>
                    <a:bodyPr/>
                    <a:lstStyle/>
                    <a:p>
                      <a:r>
                        <a:rPr lang="da-DK" b="0" i="0" dirty="0">
                          <a:solidFill>
                            <a:schemeClr val="bg1"/>
                          </a:solidFill>
                          <a:latin typeface="Georgia" panose="02040502050405020303" pitchFamily="18" charset="0"/>
                          <a:ea typeface="Helvetica Neue Thin" charset="0"/>
                          <a:cs typeface="Helvetica Neue Thin" charset="0"/>
                        </a:rPr>
                        <a:t>1. G.</a:t>
                      </a:r>
                    </a:p>
                  </a:txBody>
                  <a:tcPr>
                    <a:solidFill>
                      <a:srgbClr val="364F2F"/>
                    </a:solidFill>
                  </a:tcPr>
                </a:tc>
                <a:tc>
                  <a:txBody>
                    <a:bodyPr/>
                    <a:lstStyle/>
                    <a:p>
                      <a:r>
                        <a:rPr lang="da-DK" sz="1400" b="0" i="0" dirty="0">
                          <a:latin typeface="Georgia" panose="02040502050405020303" pitchFamily="18" charset="0"/>
                          <a:ea typeface="Helvetica Neue Thin" charset="0"/>
                          <a:cs typeface="Helvetica Neue Thin" charset="0"/>
                        </a:rPr>
                        <a:t>Ansøgningsproces</a:t>
                      </a:r>
                    </a:p>
                  </a:txBody>
                  <a:tcPr>
                    <a:solidFill>
                      <a:schemeClr val="bg1"/>
                    </a:solidFill>
                  </a:tcPr>
                </a:tc>
                <a:tc>
                  <a:txBody>
                    <a:bodyPr/>
                    <a:lstStyle/>
                    <a:p>
                      <a:r>
                        <a:rPr lang="da-DK" sz="1400" b="0" i="0" dirty="0">
                          <a:latin typeface="Georgia" panose="02040502050405020303" pitchFamily="18" charset="0"/>
                          <a:ea typeface="Helvetica Neue Thin" charset="0"/>
                          <a:cs typeface="Helvetica Neue Thin" charset="0"/>
                        </a:rPr>
                        <a:t>Talent og akademisk metode og tænkning</a:t>
                      </a:r>
                    </a:p>
                  </a:txBody>
                  <a:tcPr>
                    <a:solidFill>
                      <a:schemeClr val="accent3"/>
                    </a:solidFill>
                  </a:tcPr>
                </a:tc>
                <a:tc>
                  <a:txBody>
                    <a:bodyPr/>
                    <a:lstStyle/>
                    <a:p>
                      <a:r>
                        <a:rPr lang="da-DK" sz="1400" b="0" i="0" dirty="0" err="1">
                          <a:latin typeface="Georgia" panose="02040502050405020303" pitchFamily="18" charset="0"/>
                          <a:ea typeface="Helvetica Neue Thin" charset="0"/>
                          <a:cs typeface="Helvetica Neue Thin" charset="0"/>
                        </a:rPr>
                        <a:t>Sommercamp</a:t>
                      </a:r>
                      <a:br>
                        <a:rPr lang="da-DK" sz="1400" b="0" i="0" dirty="0">
                          <a:latin typeface="Georgia" panose="02040502050405020303" pitchFamily="18" charset="0"/>
                          <a:ea typeface="Helvetica Neue Thin" charset="0"/>
                          <a:cs typeface="Helvetica Neue Thin" charset="0"/>
                        </a:rPr>
                      </a:br>
                      <a:endParaRPr lang="da-DK" sz="1400" b="0" i="0" dirty="0">
                        <a:latin typeface="Georgia" panose="02040502050405020303" pitchFamily="18" charset="0"/>
                        <a:ea typeface="Helvetica Neue Thin" charset="0"/>
                        <a:cs typeface="Helvetica Neue Thin" charset="0"/>
                      </a:endParaRPr>
                    </a:p>
                  </a:txBody>
                  <a:tcPr>
                    <a:solidFill>
                      <a:schemeClr val="accent3"/>
                    </a:solidFill>
                  </a:tcPr>
                </a:tc>
                <a:extLst>
                  <a:ext uri="{0D108BD9-81ED-4DB2-BD59-A6C34878D82A}">
                    <a16:rowId xmlns:a16="http://schemas.microsoft.com/office/drawing/2014/main" val="10001"/>
                  </a:ext>
                </a:extLst>
              </a:tr>
              <a:tr h="1068750">
                <a:tc>
                  <a:txBody>
                    <a:bodyPr/>
                    <a:lstStyle/>
                    <a:p>
                      <a:r>
                        <a:rPr lang="da-DK" b="0" i="0" dirty="0">
                          <a:solidFill>
                            <a:schemeClr val="bg1"/>
                          </a:solidFill>
                          <a:latin typeface="Georgia" panose="02040502050405020303" pitchFamily="18" charset="0"/>
                          <a:ea typeface="Helvetica Neue Thin" charset="0"/>
                          <a:cs typeface="Helvetica Neue Thin" charset="0"/>
                        </a:rPr>
                        <a:t>2. G.</a:t>
                      </a:r>
                    </a:p>
                  </a:txBody>
                  <a:tcPr>
                    <a:solidFill>
                      <a:srgbClr val="364F2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400" b="0" i="0" dirty="0">
                          <a:latin typeface="Georgia" panose="02040502050405020303" pitchFamily="18" charset="0"/>
                          <a:ea typeface="Helvetica Neue Thin" charset="0"/>
                          <a:cs typeface="Helvetica Neue Thin" charset="0"/>
                        </a:rPr>
                        <a:t>Akademiske forskningsområder, analyse</a:t>
                      </a:r>
                      <a:r>
                        <a:rPr lang="da-DK" sz="1400" b="0" i="0" baseline="0" dirty="0">
                          <a:latin typeface="Georgia" panose="02040502050405020303" pitchFamily="18" charset="0"/>
                          <a:ea typeface="Helvetica Neue Thin" charset="0"/>
                          <a:cs typeface="Helvetica Neue Thin" charset="0"/>
                        </a:rPr>
                        <a:t> og fordybelse</a:t>
                      </a:r>
                      <a:endParaRPr lang="da-DK" sz="1400" b="0" i="0" dirty="0">
                        <a:latin typeface="Georgia" panose="02040502050405020303" pitchFamily="18" charset="0"/>
                        <a:ea typeface="Helvetica Neue Thin" charset="0"/>
                        <a:cs typeface="Helvetica Neue Thin" charset="0"/>
                      </a:endParaRPr>
                    </a:p>
                  </a:txBody>
                  <a:tcPr>
                    <a:solidFill>
                      <a:schemeClr val="accent3"/>
                    </a:solidFill>
                  </a:tcPr>
                </a:tc>
                <a:tc>
                  <a:txBody>
                    <a:bodyPr/>
                    <a:lstStyle/>
                    <a:p>
                      <a:r>
                        <a:rPr lang="da-DK" sz="1400" b="0" i="0" dirty="0">
                          <a:latin typeface="Georgia" panose="02040502050405020303" pitchFamily="18" charset="0"/>
                          <a:ea typeface="Helvetica Neue Thin" charset="0"/>
                          <a:cs typeface="Helvetica Neue Thin" charset="0"/>
                        </a:rPr>
                        <a:t>Samarbejde,</a:t>
                      </a:r>
                      <a:r>
                        <a:rPr lang="da-DK" sz="1400" b="0" i="0" baseline="0" dirty="0">
                          <a:latin typeface="Georgia" panose="02040502050405020303" pitchFamily="18" charset="0"/>
                          <a:ea typeface="Helvetica Neue Thin" charset="0"/>
                          <a:cs typeface="Helvetica Neue Thin" charset="0"/>
                        </a:rPr>
                        <a:t> kommunikation og a</a:t>
                      </a:r>
                      <a:r>
                        <a:rPr lang="da-DK" sz="1400" b="0" i="0" dirty="0">
                          <a:latin typeface="Georgia" panose="02040502050405020303" pitchFamily="18" charset="0"/>
                          <a:ea typeface="Helvetica Neue Thin" charset="0"/>
                          <a:cs typeface="Helvetica Neue Thin" charset="0"/>
                        </a:rPr>
                        <a:t>kademisk formidling</a:t>
                      </a:r>
                    </a:p>
                  </a:txBody>
                  <a:tcPr>
                    <a:solidFill>
                      <a:schemeClr val="accent3"/>
                    </a:solidFill>
                  </a:tcPr>
                </a:tc>
                <a:tc>
                  <a:txBody>
                    <a:bodyPr/>
                    <a:lstStyle/>
                    <a:p>
                      <a:r>
                        <a:rPr lang="da-DK" sz="1400" b="0" i="0" dirty="0">
                          <a:latin typeface="Georgia" panose="02040502050405020303" pitchFamily="18" charset="0"/>
                          <a:ea typeface="Helvetica Neue Thin" charset="0"/>
                          <a:cs typeface="Helvetica Neue Thin" charset="0"/>
                        </a:rPr>
                        <a:t>(</a:t>
                      </a:r>
                      <a:r>
                        <a:rPr lang="da-DK" sz="1400" b="0" i="0" dirty="0" err="1">
                          <a:latin typeface="Georgia" panose="02040502050405020303" pitchFamily="18" charset="0"/>
                          <a:ea typeface="Helvetica Neue Thin" charset="0"/>
                          <a:cs typeface="Helvetica Neue Thin" charset="0"/>
                        </a:rPr>
                        <a:t>Sommercamp</a:t>
                      </a:r>
                      <a:r>
                        <a:rPr lang="da-DK" sz="1400" b="0" i="0" dirty="0">
                          <a:latin typeface="Georgia" panose="02040502050405020303" pitchFamily="18" charset="0"/>
                          <a:ea typeface="Helvetica Neue Thin" charset="0"/>
                          <a:cs typeface="Helvetica Neue Thin" charset="0"/>
                        </a:rPr>
                        <a:t>)</a:t>
                      </a:r>
                    </a:p>
                    <a:p>
                      <a:r>
                        <a:rPr lang="da-DK" sz="800" b="0" i="0" dirty="0">
                          <a:latin typeface="Georgia" panose="02040502050405020303" pitchFamily="18" charset="0"/>
                          <a:ea typeface="Helvetica Neue Thin" charset="0"/>
                          <a:cs typeface="Helvetica Neue Thin" charset="0"/>
                        </a:rPr>
                        <a:t>Hvis du ikke nåede det første år</a:t>
                      </a:r>
                    </a:p>
                  </a:txBody>
                  <a:tcPr>
                    <a:solidFill>
                      <a:schemeClr val="bg1"/>
                    </a:solidFill>
                  </a:tcPr>
                </a:tc>
                <a:extLst>
                  <a:ext uri="{0D108BD9-81ED-4DB2-BD59-A6C34878D82A}">
                    <a16:rowId xmlns:a16="http://schemas.microsoft.com/office/drawing/2014/main" val="10002"/>
                  </a:ext>
                </a:extLst>
              </a:tr>
              <a:tr h="825634">
                <a:tc>
                  <a:txBody>
                    <a:bodyPr/>
                    <a:lstStyle/>
                    <a:p>
                      <a:r>
                        <a:rPr lang="da-DK" b="0" i="0" dirty="0">
                          <a:solidFill>
                            <a:schemeClr val="bg1"/>
                          </a:solidFill>
                          <a:latin typeface="Georgia" panose="02040502050405020303" pitchFamily="18" charset="0"/>
                          <a:ea typeface="Helvetica Neue Thin" charset="0"/>
                          <a:cs typeface="Helvetica Neue Thin" charset="0"/>
                        </a:rPr>
                        <a:t>3. G.</a:t>
                      </a:r>
                    </a:p>
                  </a:txBody>
                  <a:tcPr>
                    <a:solidFill>
                      <a:srgbClr val="364F2F"/>
                    </a:solidFill>
                  </a:tcPr>
                </a:tc>
                <a:tc>
                  <a:txBody>
                    <a:bodyPr/>
                    <a:lstStyle/>
                    <a:p>
                      <a:r>
                        <a:rPr lang="da-DK" sz="1400" b="0" i="0" baseline="0" dirty="0">
                          <a:latin typeface="Georgia" panose="02040502050405020303" pitchFamily="18" charset="0"/>
                          <a:ea typeface="Helvetica Neue Thin" charset="0"/>
                          <a:cs typeface="Helvetica Neue Thin" charset="0"/>
                        </a:rPr>
                        <a:t>Akademisk projekt og studieliv</a:t>
                      </a:r>
                    </a:p>
                  </a:txBody>
                  <a:tcPr>
                    <a:solidFill>
                      <a:schemeClr val="accent3"/>
                    </a:solidFill>
                  </a:tcPr>
                </a:tc>
                <a:tc>
                  <a:txBody>
                    <a:bodyPr/>
                    <a:lstStyle/>
                    <a:p>
                      <a:r>
                        <a:rPr lang="da-DK" sz="1400" b="0" i="0" dirty="0">
                          <a:latin typeface="Georgia" panose="02040502050405020303" pitchFamily="18" charset="0"/>
                          <a:ea typeface="Helvetica Neue Thin" charset="0"/>
                          <a:cs typeface="Helvetica Neue Thin" charset="0"/>
                        </a:rPr>
                        <a:t>Diplomoverrækkelse</a:t>
                      </a:r>
                    </a:p>
                  </a:txBody>
                  <a:tcPr>
                    <a:solidFill>
                      <a:schemeClr val="bg1"/>
                    </a:solidFill>
                  </a:tcPr>
                </a:tc>
                <a:tc>
                  <a:txBody>
                    <a:bodyPr/>
                    <a:lstStyle/>
                    <a:p>
                      <a:endParaRPr lang="da-DK" sz="1400" b="0" i="0" dirty="0">
                        <a:latin typeface="Georgia" panose="02040502050405020303" pitchFamily="18" charset="0"/>
                        <a:ea typeface="Helvetica Neue Thin" charset="0"/>
                        <a:cs typeface="Helvetica Neue Thin" charset="0"/>
                      </a:endParaRPr>
                    </a:p>
                  </a:txBody>
                  <a:tcPr>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1873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Talent og akademisk metode og tænkning</a:t>
            </a:r>
          </a:p>
        </p:txBody>
      </p:sp>
      <p:graphicFrame>
        <p:nvGraphicFramePr>
          <p:cNvPr id="10" name="Tabel 9"/>
          <p:cNvGraphicFramePr>
            <a:graphicFrameLocks noGrp="1"/>
          </p:cNvGraphicFramePr>
          <p:nvPr>
            <p:extLst>
              <p:ext uri="{D42A27DB-BD31-4B8C-83A1-F6EECF244321}">
                <p14:modId xmlns:p14="http://schemas.microsoft.com/office/powerpoint/2010/main" val="2718971495"/>
              </p:ext>
            </p:extLst>
          </p:nvPr>
        </p:nvGraphicFramePr>
        <p:xfrm>
          <a:off x="599089" y="1675810"/>
          <a:ext cx="7344816" cy="2327135"/>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20000"/>
                    </a:ext>
                  </a:extLst>
                </a:gridCol>
                <a:gridCol w="5688632">
                  <a:extLst>
                    <a:ext uri="{9D8B030D-6E8A-4147-A177-3AD203B41FA5}">
                      <a16:colId xmlns:a16="http://schemas.microsoft.com/office/drawing/2014/main" val="20001"/>
                    </a:ext>
                  </a:extLst>
                </a:gridCol>
              </a:tblGrid>
              <a:tr h="483872">
                <a:tc>
                  <a:txBody>
                    <a:bodyPr/>
                    <a:lstStyle/>
                    <a:p>
                      <a:r>
                        <a:rPr lang="da-DK" b="0" i="0" dirty="0">
                          <a:latin typeface="Georgia" panose="02040502050405020303" pitchFamily="18" charset="0"/>
                          <a:ea typeface="Helvetica Neue Thin" charset="0"/>
                          <a:cs typeface="Helvetica Neue Thin" charset="0"/>
                        </a:rPr>
                        <a:t>1. semester</a:t>
                      </a:r>
                    </a:p>
                  </a:txBody>
                  <a:tcPr>
                    <a:solidFill>
                      <a:srgbClr val="364F2F"/>
                    </a:solidFill>
                  </a:tcPr>
                </a:tc>
                <a:tc>
                  <a:txBody>
                    <a:bodyPr/>
                    <a:lstStyle/>
                    <a:p>
                      <a:endParaRPr lang="da-DK" sz="1400" b="0" i="0" dirty="0">
                        <a:latin typeface="Georgia" panose="02040502050405020303" pitchFamily="18" charset="0"/>
                        <a:ea typeface="Helvetica Neue Thin" charset="0"/>
                        <a:cs typeface="Helvetica Neue Thin" charset="0"/>
                      </a:endParaRPr>
                    </a:p>
                  </a:txBody>
                  <a:tcPr>
                    <a:solidFill>
                      <a:srgbClr val="364F2F"/>
                    </a:solidFill>
                  </a:tcPr>
                </a:tc>
                <a:extLst>
                  <a:ext uri="{0D108BD9-81ED-4DB2-BD59-A6C34878D82A}">
                    <a16:rowId xmlns:a16="http://schemas.microsoft.com/office/drawing/2014/main" val="10000"/>
                  </a:ext>
                </a:extLst>
              </a:tr>
              <a:tr h="380223">
                <a:tc>
                  <a:txBody>
                    <a:bodyPr/>
                    <a:lstStyle/>
                    <a:p>
                      <a:r>
                        <a:rPr lang="da-DK" b="0" i="0" dirty="0">
                          <a:solidFill>
                            <a:schemeClr val="bg1"/>
                          </a:solidFill>
                          <a:latin typeface="Georgia" panose="02040502050405020303" pitchFamily="18" charset="0"/>
                          <a:ea typeface="Helvetica Neue Thin" charset="0"/>
                          <a:cs typeface="Helvetica Neue Thin" charset="0"/>
                        </a:rPr>
                        <a:t>Seminar</a:t>
                      </a:r>
                      <a:r>
                        <a:rPr lang="da-DK" b="0" i="0" baseline="0" dirty="0">
                          <a:solidFill>
                            <a:schemeClr val="bg1"/>
                          </a:solidFill>
                          <a:latin typeface="Georgia" panose="02040502050405020303" pitchFamily="18" charset="0"/>
                          <a:ea typeface="Helvetica Neue Thin" charset="0"/>
                          <a:cs typeface="Helvetica Neue Thin" charset="0"/>
                        </a:rPr>
                        <a:t> A</a:t>
                      </a:r>
                      <a:endParaRPr lang="da-DK" b="0" i="0" dirty="0">
                        <a:solidFill>
                          <a:schemeClr val="bg1"/>
                        </a:solidFill>
                        <a:latin typeface="Georgia" panose="02040502050405020303" pitchFamily="18" charset="0"/>
                        <a:ea typeface="Helvetica Neue Thin" charset="0"/>
                        <a:cs typeface="Helvetica Neue Thin" charset="0"/>
                      </a:endParaRPr>
                    </a:p>
                  </a:txBody>
                  <a:tcPr>
                    <a:solidFill>
                      <a:srgbClr val="364F2F"/>
                    </a:solidFill>
                  </a:tcPr>
                </a:tc>
                <a:tc>
                  <a:txBody>
                    <a:bodyPr/>
                    <a:lstStyle/>
                    <a:p>
                      <a:r>
                        <a:rPr lang="da-DK" sz="1400" b="0" i="0" dirty="0">
                          <a:latin typeface="Georgia" panose="02040502050405020303" pitchFamily="18" charset="0"/>
                          <a:ea typeface="Helvetica Neue Thin" charset="0"/>
                          <a:cs typeface="Helvetica Neue Thin" charset="0"/>
                        </a:rPr>
                        <a:t>Kickstart og velkommen til ATU | Midt</a:t>
                      </a:r>
                    </a:p>
                  </a:txBody>
                  <a:tcPr>
                    <a:solidFill>
                      <a:schemeClr val="bg1"/>
                    </a:solidFill>
                  </a:tcPr>
                </a:tc>
                <a:extLst>
                  <a:ext uri="{0D108BD9-81ED-4DB2-BD59-A6C34878D82A}">
                    <a16:rowId xmlns:a16="http://schemas.microsoft.com/office/drawing/2014/main" val="10001"/>
                  </a:ext>
                </a:extLst>
              </a:tr>
              <a:tr h="360040">
                <a:tc>
                  <a:txBody>
                    <a:bodyPr/>
                    <a:lstStyle/>
                    <a:p>
                      <a:r>
                        <a:rPr lang="da-DK" b="0" i="0" dirty="0">
                          <a:solidFill>
                            <a:schemeClr val="bg1"/>
                          </a:solidFill>
                          <a:latin typeface="Georgia" panose="02040502050405020303" pitchFamily="18" charset="0"/>
                          <a:ea typeface="Helvetica Neue Thin" charset="0"/>
                          <a:cs typeface="Helvetica Neue Thin" charset="0"/>
                        </a:rPr>
                        <a:t>Seminar</a:t>
                      </a:r>
                      <a:r>
                        <a:rPr lang="da-DK" b="0" i="0" baseline="0" dirty="0">
                          <a:solidFill>
                            <a:schemeClr val="bg1"/>
                          </a:solidFill>
                          <a:latin typeface="Georgia" panose="02040502050405020303" pitchFamily="18" charset="0"/>
                          <a:ea typeface="Helvetica Neue Thin" charset="0"/>
                          <a:cs typeface="Helvetica Neue Thin" charset="0"/>
                        </a:rPr>
                        <a:t> B</a:t>
                      </a:r>
                      <a:endParaRPr lang="da-DK" b="0" i="0" dirty="0">
                        <a:solidFill>
                          <a:schemeClr val="bg1"/>
                        </a:solidFill>
                        <a:latin typeface="Georgia" panose="02040502050405020303" pitchFamily="18" charset="0"/>
                        <a:ea typeface="Helvetica Neue Thin" charset="0"/>
                        <a:cs typeface="Helvetica Neue Thin" charset="0"/>
                      </a:endParaRPr>
                    </a:p>
                  </a:txBody>
                  <a:tcPr>
                    <a:solidFill>
                      <a:srgbClr val="364F2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400" b="0" i="0" dirty="0">
                          <a:latin typeface="Georgia" panose="02040502050405020303" pitchFamily="18" charset="0"/>
                          <a:ea typeface="Helvetica Neue Thin" charset="0"/>
                          <a:cs typeface="Helvetica Neue Thin" charset="0"/>
                        </a:rPr>
                        <a:t>Introduktion til sundhedsvidenskab</a:t>
                      </a:r>
                    </a:p>
                  </a:txBody>
                  <a:tcPr>
                    <a:solidFill>
                      <a:schemeClr val="accent3"/>
                    </a:solidFill>
                  </a:tcPr>
                </a:tc>
                <a:extLst>
                  <a:ext uri="{0D108BD9-81ED-4DB2-BD59-A6C34878D82A}">
                    <a16:rowId xmlns:a16="http://schemas.microsoft.com/office/drawing/2014/main" val="10002"/>
                  </a:ext>
                </a:extLst>
              </a:tr>
              <a:tr h="354320">
                <a:tc>
                  <a:txBody>
                    <a:bodyPr/>
                    <a:lstStyle/>
                    <a:p>
                      <a:r>
                        <a:rPr lang="da-DK" b="0" i="0" dirty="0">
                          <a:solidFill>
                            <a:schemeClr val="bg1"/>
                          </a:solidFill>
                          <a:latin typeface="Georgia" panose="02040502050405020303" pitchFamily="18" charset="0"/>
                          <a:ea typeface="Helvetica Neue Thin" charset="0"/>
                          <a:cs typeface="Helvetica Neue Thin" charset="0"/>
                        </a:rPr>
                        <a:t>Seminar C</a:t>
                      </a:r>
                    </a:p>
                  </a:txBody>
                  <a:tcPr>
                    <a:solidFill>
                      <a:srgbClr val="364F2F"/>
                    </a:solidFill>
                  </a:tcPr>
                </a:tc>
                <a:tc>
                  <a:txBody>
                    <a:bodyPr/>
                    <a:lstStyle/>
                    <a:p>
                      <a:r>
                        <a:rPr lang="da-DK" sz="1400" b="0" i="0" dirty="0">
                          <a:latin typeface="Georgia" panose="02040502050405020303" pitchFamily="18" charset="0"/>
                          <a:ea typeface="Helvetica Neue Thin" charset="0"/>
                          <a:cs typeface="Helvetica Neue Thin" charset="0"/>
                        </a:rPr>
                        <a:t>Introduktion til samfundsvidenskab</a:t>
                      </a:r>
                    </a:p>
                  </a:txBody>
                  <a:tcPr>
                    <a:solidFill>
                      <a:schemeClr val="bg1"/>
                    </a:solidFill>
                  </a:tcPr>
                </a:tc>
                <a:extLst>
                  <a:ext uri="{0D108BD9-81ED-4DB2-BD59-A6C34878D82A}">
                    <a16:rowId xmlns:a16="http://schemas.microsoft.com/office/drawing/2014/main" val="10003"/>
                  </a:ext>
                </a:extLst>
              </a:tr>
              <a:tr h="348600">
                <a:tc>
                  <a:txBody>
                    <a:bodyPr/>
                    <a:lstStyle/>
                    <a:p>
                      <a:r>
                        <a:rPr lang="da-DK" b="0" i="0" dirty="0">
                          <a:solidFill>
                            <a:schemeClr val="bg1"/>
                          </a:solidFill>
                          <a:latin typeface="Georgia" panose="02040502050405020303" pitchFamily="18" charset="0"/>
                          <a:ea typeface="Helvetica Neue Thin" charset="0"/>
                          <a:cs typeface="Helvetica Neue Thin" charset="0"/>
                        </a:rPr>
                        <a:t>Seminar D</a:t>
                      </a:r>
                    </a:p>
                  </a:txBody>
                  <a:tcPr>
                    <a:solidFill>
                      <a:srgbClr val="364F2F"/>
                    </a:solidFill>
                  </a:tcPr>
                </a:tc>
                <a:tc>
                  <a:txBody>
                    <a:bodyPr/>
                    <a:lstStyle/>
                    <a:p>
                      <a:r>
                        <a:rPr lang="da-DK" sz="1400" b="0" i="0" dirty="0">
                          <a:latin typeface="Georgia" panose="02040502050405020303" pitchFamily="18" charset="0"/>
                          <a:ea typeface="Helvetica Neue Thin" charset="0"/>
                          <a:cs typeface="Helvetica Neue Thin" charset="0"/>
                        </a:rPr>
                        <a:t>Introduktion til humaniora</a:t>
                      </a:r>
                    </a:p>
                  </a:txBody>
                  <a:tcPr>
                    <a:solidFill>
                      <a:schemeClr val="accent3"/>
                    </a:solidFill>
                  </a:tcPr>
                </a:tc>
                <a:extLst>
                  <a:ext uri="{0D108BD9-81ED-4DB2-BD59-A6C34878D82A}">
                    <a16:rowId xmlns:a16="http://schemas.microsoft.com/office/drawing/2014/main" val="10004"/>
                  </a:ext>
                </a:extLst>
              </a:tr>
              <a:tr h="358760">
                <a:tc>
                  <a:txBody>
                    <a:bodyPr/>
                    <a:lstStyle/>
                    <a:p>
                      <a:r>
                        <a:rPr lang="da-DK" b="0" i="0" dirty="0">
                          <a:solidFill>
                            <a:schemeClr val="bg1"/>
                          </a:solidFill>
                          <a:latin typeface="Georgia" panose="02040502050405020303" pitchFamily="18" charset="0"/>
                          <a:ea typeface="Helvetica Neue Thin" charset="0"/>
                          <a:cs typeface="Helvetica Neue Thin" charset="0"/>
                        </a:rPr>
                        <a:t>Seminar E</a:t>
                      </a:r>
                    </a:p>
                  </a:txBody>
                  <a:tcPr>
                    <a:solidFill>
                      <a:srgbClr val="364F2F"/>
                    </a:solidFill>
                  </a:tcPr>
                </a:tc>
                <a:tc>
                  <a:txBody>
                    <a:bodyPr/>
                    <a:lstStyle/>
                    <a:p>
                      <a:r>
                        <a:rPr lang="da-DK" sz="1400" b="0" i="0" dirty="0">
                          <a:latin typeface="Georgia" panose="02040502050405020303" pitchFamily="18" charset="0"/>
                          <a:ea typeface="Helvetica Neue Thin" charset="0"/>
                          <a:cs typeface="Helvetica Neue Thin" charset="0"/>
                        </a:rPr>
                        <a:t>Introduktion til naturvidenskab og ingeniørvidenskab</a:t>
                      </a:r>
                    </a:p>
                  </a:txBody>
                  <a:tcPr>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757348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Akademiske forskningsområder, analyse og fordybelse</a:t>
            </a:r>
          </a:p>
        </p:txBody>
      </p:sp>
      <p:graphicFrame>
        <p:nvGraphicFramePr>
          <p:cNvPr id="8" name="Tabel 7"/>
          <p:cNvGraphicFramePr>
            <a:graphicFrameLocks noGrp="1"/>
          </p:cNvGraphicFramePr>
          <p:nvPr>
            <p:extLst>
              <p:ext uri="{D42A27DB-BD31-4B8C-83A1-F6EECF244321}">
                <p14:modId xmlns:p14="http://schemas.microsoft.com/office/powerpoint/2010/main" val="2528372082"/>
              </p:ext>
            </p:extLst>
          </p:nvPr>
        </p:nvGraphicFramePr>
        <p:xfrm>
          <a:off x="599089" y="1675810"/>
          <a:ext cx="7344816" cy="2601455"/>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val="20000"/>
                    </a:ext>
                  </a:extLst>
                </a:gridCol>
                <a:gridCol w="5616624">
                  <a:extLst>
                    <a:ext uri="{9D8B030D-6E8A-4147-A177-3AD203B41FA5}">
                      <a16:colId xmlns:a16="http://schemas.microsoft.com/office/drawing/2014/main" val="20001"/>
                    </a:ext>
                  </a:extLst>
                </a:gridCol>
              </a:tblGrid>
              <a:tr h="483872">
                <a:tc>
                  <a:txBody>
                    <a:bodyPr/>
                    <a:lstStyle/>
                    <a:p>
                      <a:r>
                        <a:rPr lang="da-DK" b="0" i="0" dirty="0">
                          <a:latin typeface="Georgia" panose="02040502050405020303" pitchFamily="18" charset="0"/>
                          <a:ea typeface="Helvetica Neue Thin" charset="0"/>
                          <a:cs typeface="Helvetica Neue Thin" charset="0"/>
                        </a:rPr>
                        <a:t>2. semester</a:t>
                      </a:r>
                    </a:p>
                  </a:txBody>
                  <a:tcPr>
                    <a:solidFill>
                      <a:srgbClr val="364F2F"/>
                    </a:solidFill>
                  </a:tcPr>
                </a:tc>
                <a:tc>
                  <a:txBody>
                    <a:bodyPr/>
                    <a:lstStyle/>
                    <a:p>
                      <a:r>
                        <a:rPr lang="da-DK" sz="1400" b="0" i="0" baseline="0" dirty="0">
                          <a:latin typeface="Georgia" panose="02040502050405020303" pitchFamily="18" charset="0"/>
                          <a:ea typeface="Helvetica Neue Thin" charset="0"/>
                          <a:cs typeface="Helvetica Neue Thin" charset="0"/>
                        </a:rPr>
                        <a:t>(du skal vælge 4 af de 10 seminarer)</a:t>
                      </a:r>
                      <a:endParaRPr lang="da-DK" sz="1400" b="0" i="0" dirty="0">
                        <a:latin typeface="Georgia" panose="02040502050405020303" pitchFamily="18" charset="0"/>
                        <a:ea typeface="Helvetica Neue Thin" charset="0"/>
                        <a:cs typeface="Helvetica Neue Thin" charset="0"/>
                      </a:endParaRPr>
                    </a:p>
                  </a:txBody>
                  <a:tcPr>
                    <a:solidFill>
                      <a:srgbClr val="364F2F"/>
                    </a:solidFill>
                  </a:tcPr>
                </a:tc>
                <a:extLst>
                  <a:ext uri="{0D108BD9-81ED-4DB2-BD59-A6C34878D82A}">
                    <a16:rowId xmlns:a16="http://schemas.microsoft.com/office/drawing/2014/main" val="10000"/>
                  </a:ext>
                </a:extLst>
              </a:tr>
              <a:tr h="380223">
                <a:tc>
                  <a:txBody>
                    <a:bodyPr/>
                    <a:lstStyle/>
                    <a:p>
                      <a:r>
                        <a:rPr lang="da-DK" b="0" i="0" dirty="0">
                          <a:solidFill>
                            <a:schemeClr val="bg1"/>
                          </a:solidFill>
                          <a:latin typeface="Georgia" panose="02040502050405020303" pitchFamily="18" charset="0"/>
                          <a:ea typeface="Helvetica Neue Thin" charset="0"/>
                          <a:cs typeface="Helvetica Neue Thin" charset="0"/>
                        </a:rPr>
                        <a:t>Seminar</a:t>
                      </a:r>
                      <a:r>
                        <a:rPr lang="da-DK" b="0" i="0" baseline="0" dirty="0">
                          <a:solidFill>
                            <a:schemeClr val="bg1"/>
                          </a:solidFill>
                          <a:latin typeface="Georgia" panose="02040502050405020303" pitchFamily="18" charset="0"/>
                          <a:ea typeface="Helvetica Neue Thin" charset="0"/>
                          <a:cs typeface="Helvetica Neue Thin" charset="0"/>
                        </a:rPr>
                        <a:t> F/M</a:t>
                      </a:r>
                      <a:endParaRPr lang="da-DK" b="0" i="0" dirty="0">
                        <a:solidFill>
                          <a:schemeClr val="bg1"/>
                        </a:solidFill>
                        <a:latin typeface="Georgia" panose="02040502050405020303" pitchFamily="18" charset="0"/>
                        <a:ea typeface="Helvetica Neue Thin" charset="0"/>
                        <a:cs typeface="Helvetica Neue Thin" charset="0"/>
                      </a:endParaRPr>
                    </a:p>
                  </a:txBody>
                  <a:tcPr>
                    <a:solidFill>
                      <a:srgbClr val="364F2F"/>
                    </a:solidFill>
                  </a:tcPr>
                </a:tc>
                <a:tc>
                  <a:txBody>
                    <a:bodyPr/>
                    <a:lstStyle/>
                    <a:p>
                      <a:r>
                        <a:rPr lang="da-DK" sz="1400" b="0" i="0" dirty="0">
                          <a:latin typeface="Georgia" panose="02040502050405020303" pitchFamily="18" charset="0"/>
                          <a:ea typeface="Helvetica Neue Thin" charset="0"/>
                          <a:cs typeface="Helvetica Neue Thin" charset="0"/>
                        </a:rPr>
                        <a:t>To</a:t>
                      </a:r>
                      <a:r>
                        <a:rPr lang="da-DK" sz="1400" b="0" i="0" baseline="0" dirty="0">
                          <a:latin typeface="Georgia" panose="02040502050405020303" pitchFamily="18" charset="0"/>
                          <a:ea typeface="Helvetica Neue Thin" charset="0"/>
                          <a:cs typeface="Helvetica Neue Thin" charset="0"/>
                        </a:rPr>
                        <a:t> f</a:t>
                      </a:r>
                      <a:r>
                        <a:rPr lang="da-DK" sz="1400" b="0" i="0" dirty="0">
                          <a:latin typeface="Georgia" panose="02040502050405020303" pitchFamily="18" charset="0"/>
                          <a:ea typeface="Helvetica Neue Thin" charset="0"/>
                          <a:cs typeface="Helvetica Neue Thin" charset="0"/>
                        </a:rPr>
                        <a:t>ordybelsesseminarer på humaniora</a:t>
                      </a:r>
                    </a:p>
                  </a:txBody>
                  <a:tcPr>
                    <a:solidFill>
                      <a:schemeClr val="bg1"/>
                    </a:solidFill>
                  </a:tcPr>
                </a:tc>
                <a:extLst>
                  <a:ext uri="{0D108BD9-81ED-4DB2-BD59-A6C34878D82A}">
                    <a16:rowId xmlns:a16="http://schemas.microsoft.com/office/drawing/2014/main" val="10001"/>
                  </a:ext>
                </a:extLst>
              </a:tr>
              <a:tr h="360040">
                <a:tc>
                  <a:txBody>
                    <a:bodyPr/>
                    <a:lstStyle/>
                    <a:p>
                      <a:r>
                        <a:rPr lang="da-DK" b="0" i="0" dirty="0">
                          <a:solidFill>
                            <a:schemeClr val="bg1"/>
                          </a:solidFill>
                          <a:latin typeface="Georgia" panose="02040502050405020303" pitchFamily="18" charset="0"/>
                          <a:ea typeface="Helvetica Neue Thin" charset="0"/>
                          <a:cs typeface="Helvetica Neue Thin" charset="0"/>
                        </a:rPr>
                        <a:t>Seminar</a:t>
                      </a:r>
                      <a:r>
                        <a:rPr lang="da-DK" b="0" i="0" baseline="0" dirty="0">
                          <a:solidFill>
                            <a:schemeClr val="bg1"/>
                          </a:solidFill>
                          <a:latin typeface="Georgia" panose="02040502050405020303" pitchFamily="18" charset="0"/>
                          <a:ea typeface="Helvetica Neue Thin" charset="0"/>
                          <a:cs typeface="Helvetica Neue Thin" charset="0"/>
                        </a:rPr>
                        <a:t> I/K/K2</a:t>
                      </a:r>
                      <a:endParaRPr lang="da-DK" b="0" i="0" dirty="0">
                        <a:solidFill>
                          <a:schemeClr val="bg1"/>
                        </a:solidFill>
                        <a:latin typeface="Georgia" panose="02040502050405020303" pitchFamily="18" charset="0"/>
                        <a:ea typeface="Helvetica Neue Thin" charset="0"/>
                        <a:cs typeface="Helvetica Neue Thin" charset="0"/>
                      </a:endParaRPr>
                    </a:p>
                  </a:txBody>
                  <a:tcPr>
                    <a:solidFill>
                      <a:srgbClr val="364F2F"/>
                    </a:solidFill>
                  </a:tcPr>
                </a:tc>
                <a:tc>
                  <a:txBody>
                    <a:bodyPr/>
                    <a:lstStyle/>
                    <a:p>
                      <a:r>
                        <a:rPr lang="da-DK" sz="1400" b="0" i="0" dirty="0">
                          <a:latin typeface="Georgia" panose="02040502050405020303" pitchFamily="18" charset="0"/>
                          <a:ea typeface="Helvetica Neue Thin" charset="0"/>
                          <a:cs typeface="Helvetica Neue Thin" charset="0"/>
                        </a:rPr>
                        <a:t>Tre fordybelsesseminarer på naturvidenskab</a:t>
                      </a:r>
                    </a:p>
                  </a:txBody>
                  <a:tcPr>
                    <a:solidFill>
                      <a:schemeClr val="accent3"/>
                    </a:solidFill>
                  </a:tcPr>
                </a:tc>
                <a:extLst>
                  <a:ext uri="{0D108BD9-81ED-4DB2-BD59-A6C34878D82A}">
                    <a16:rowId xmlns:a16="http://schemas.microsoft.com/office/drawing/2014/main" val="10002"/>
                  </a:ext>
                </a:extLst>
              </a:tr>
              <a:tr h="354320">
                <a:tc>
                  <a:txBody>
                    <a:bodyPr/>
                    <a:lstStyle/>
                    <a:p>
                      <a:r>
                        <a:rPr lang="da-DK" b="0" i="0" dirty="0">
                          <a:solidFill>
                            <a:schemeClr val="bg1"/>
                          </a:solidFill>
                          <a:latin typeface="Georgia" panose="02040502050405020303" pitchFamily="18" charset="0"/>
                          <a:ea typeface="Helvetica Neue Thin" charset="0"/>
                          <a:cs typeface="Helvetica Neue Thin" charset="0"/>
                        </a:rPr>
                        <a:t>Seminar J/L</a:t>
                      </a:r>
                    </a:p>
                  </a:txBody>
                  <a:tcPr>
                    <a:solidFill>
                      <a:srgbClr val="364F2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400" b="0" i="0" dirty="0">
                          <a:latin typeface="Georgia" panose="02040502050405020303" pitchFamily="18" charset="0"/>
                          <a:ea typeface="Helvetica Neue Thin" charset="0"/>
                          <a:cs typeface="Helvetica Neue Thin" charset="0"/>
                        </a:rPr>
                        <a:t>To fordybelsesseminarer</a:t>
                      </a:r>
                      <a:r>
                        <a:rPr lang="da-DK" sz="1400" b="0" i="0" baseline="0" dirty="0">
                          <a:latin typeface="Georgia" panose="02040502050405020303" pitchFamily="18" charset="0"/>
                          <a:ea typeface="Helvetica Neue Thin" charset="0"/>
                          <a:cs typeface="Helvetica Neue Thin" charset="0"/>
                        </a:rPr>
                        <a:t> på samfundsvidenskab</a:t>
                      </a:r>
                      <a:endParaRPr lang="da-DK" sz="1400" b="0" i="0" dirty="0">
                        <a:latin typeface="Georgia" panose="02040502050405020303" pitchFamily="18" charset="0"/>
                        <a:ea typeface="Helvetica Neue Thin" charset="0"/>
                        <a:cs typeface="Helvetica Neue Thin" charset="0"/>
                      </a:endParaRPr>
                    </a:p>
                  </a:txBody>
                  <a:tcPr>
                    <a:solidFill>
                      <a:schemeClr val="bg1"/>
                    </a:solidFill>
                  </a:tcPr>
                </a:tc>
                <a:extLst>
                  <a:ext uri="{0D108BD9-81ED-4DB2-BD59-A6C34878D82A}">
                    <a16:rowId xmlns:a16="http://schemas.microsoft.com/office/drawing/2014/main" val="10003"/>
                  </a:ext>
                </a:extLst>
              </a:tr>
              <a:tr h="348600">
                <a:tc>
                  <a:txBody>
                    <a:bodyPr/>
                    <a:lstStyle/>
                    <a:p>
                      <a:r>
                        <a:rPr lang="da-DK" b="0" i="0" dirty="0">
                          <a:solidFill>
                            <a:schemeClr val="bg1"/>
                          </a:solidFill>
                          <a:latin typeface="Georgia" panose="02040502050405020303" pitchFamily="18" charset="0"/>
                          <a:ea typeface="Helvetica Neue Thin" charset="0"/>
                          <a:cs typeface="Helvetica Neue Thin" charset="0"/>
                        </a:rPr>
                        <a:t>Seminar G</a:t>
                      </a:r>
                    </a:p>
                  </a:txBody>
                  <a:tcPr>
                    <a:solidFill>
                      <a:srgbClr val="364F2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400" b="0" i="0" dirty="0">
                          <a:latin typeface="Georgia" panose="02040502050405020303" pitchFamily="18" charset="0"/>
                          <a:ea typeface="Helvetica Neue Thin" charset="0"/>
                          <a:cs typeface="Helvetica Neue Thin" charset="0"/>
                        </a:rPr>
                        <a:t>Et fordybelsesseminar på sundhedsvidenskab</a:t>
                      </a:r>
                    </a:p>
                  </a:txBody>
                  <a:tcPr>
                    <a:solidFill>
                      <a:schemeClr val="accent3"/>
                    </a:solidFill>
                  </a:tcPr>
                </a:tc>
                <a:extLst>
                  <a:ext uri="{0D108BD9-81ED-4DB2-BD59-A6C34878D82A}">
                    <a16:rowId xmlns:a16="http://schemas.microsoft.com/office/drawing/2014/main" val="10004"/>
                  </a:ext>
                </a:extLst>
              </a:tr>
              <a:tr h="358760">
                <a:tc>
                  <a:txBody>
                    <a:bodyPr/>
                    <a:lstStyle/>
                    <a:p>
                      <a:r>
                        <a:rPr lang="da-DK" b="0" i="0" dirty="0">
                          <a:solidFill>
                            <a:schemeClr val="bg1"/>
                          </a:solidFill>
                          <a:latin typeface="Georgia" panose="02040502050405020303" pitchFamily="18" charset="0"/>
                          <a:ea typeface="Helvetica Neue Thin" charset="0"/>
                          <a:cs typeface="Helvetica Neue Thin" charset="0"/>
                        </a:rPr>
                        <a:t>Seminar H/N</a:t>
                      </a:r>
                    </a:p>
                  </a:txBody>
                  <a:tcPr>
                    <a:solidFill>
                      <a:srgbClr val="364F2F"/>
                    </a:solidFill>
                  </a:tcPr>
                </a:tc>
                <a:tc>
                  <a:txBody>
                    <a:bodyPr/>
                    <a:lstStyle/>
                    <a:p>
                      <a:r>
                        <a:rPr lang="da-DK" sz="1400" b="0" i="0" dirty="0">
                          <a:latin typeface="Georgia" panose="02040502050405020303" pitchFamily="18" charset="0"/>
                          <a:ea typeface="Helvetica Neue Thin" charset="0"/>
                          <a:cs typeface="Helvetica Neue Thin" charset="0"/>
                        </a:rPr>
                        <a:t>To fordybelsesseminarer</a:t>
                      </a:r>
                      <a:r>
                        <a:rPr lang="da-DK" sz="1400" b="0" i="0" baseline="0" dirty="0">
                          <a:latin typeface="Georgia" panose="02040502050405020303" pitchFamily="18" charset="0"/>
                          <a:ea typeface="Helvetica Neue Thin" charset="0"/>
                          <a:cs typeface="Helvetica Neue Thin" charset="0"/>
                        </a:rPr>
                        <a:t> på VIA University College</a:t>
                      </a:r>
                      <a:endParaRPr lang="da-DK" sz="1400" b="0" i="0" dirty="0">
                        <a:latin typeface="Georgia" panose="02040502050405020303" pitchFamily="18" charset="0"/>
                        <a:ea typeface="Helvetica Neue Thin" charset="0"/>
                        <a:cs typeface="Helvetica Neue Thin" charset="0"/>
                      </a:endParaRPr>
                    </a:p>
                  </a:txBody>
                  <a:tcPr>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1512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55510"/>
            <a:ext cx="9144000" cy="144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p:cNvSpPr/>
          <p:nvPr/>
        </p:nvSpPr>
        <p:spPr>
          <a:xfrm>
            <a:off x="0" y="6498000"/>
            <a:ext cx="9144000" cy="360000"/>
          </a:xfrm>
          <a:prstGeom prst="rect">
            <a:avLst/>
          </a:prstGeom>
          <a:solidFill>
            <a:srgbClr val="64A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Tekstfelt 6"/>
          <p:cNvSpPr txBox="1"/>
          <p:nvPr/>
        </p:nvSpPr>
        <p:spPr>
          <a:xfrm>
            <a:off x="599089" y="235810"/>
            <a:ext cx="8116286" cy="830997"/>
          </a:xfrm>
          <a:prstGeom prst="rect">
            <a:avLst/>
          </a:prstGeom>
          <a:noFill/>
        </p:spPr>
        <p:txBody>
          <a:bodyPr wrap="square" rtlCol="0">
            <a:spAutoFit/>
          </a:bodyPr>
          <a:lstStyle/>
          <a:p>
            <a:endParaRPr lang="da-DK" sz="2400" b="1" dirty="0">
              <a:solidFill>
                <a:schemeClr val="bg1"/>
              </a:solidFill>
              <a:latin typeface="Georgia" panose="02040502050405020303" pitchFamily="18" charset="0"/>
              <a:ea typeface="Rasa" charset="0"/>
              <a:cs typeface="Rasa" charset="0"/>
            </a:endParaRPr>
          </a:p>
          <a:p>
            <a:r>
              <a:rPr lang="da-DK" sz="2400" dirty="0">
                <a:solidFill>
                  <a:schemeClr val="bg1"/>
                </a:solidFill>
                <a:latin typeface="Georgia" panose="02040502050405020303" pitchFamily="18" charset="0"/>
                <a:ea typeface="Helvetica Neue" charset="0"/>
                <a:cs typeface="Helvetica Neue" charset="0"/>
              </a:rPr>
              <a:t>Samarbejde, kommunikation og akademisk formidling</a:t>
            </a:r>
          </a:p>
        </p:txBody>
      </p:sp>
      <p:graphicFrame>
        <p:nvGraphicFramePr>
          <p:cNvPr id="8" name="Tabel 7"/>
          <p:cNvGraphicFramePr>
            <a:graphicFrameLocks noGrp="1"/>
          </p:cNvGraphicFramePr>
          <p:nvPr>
            <p:extLst>
              <p:ext uri="{D42A27DB-BD31-4B8C-83A1-F6EECF244321}">
                <p14:modId xmlns:p14="http://schemas.microsoft.com/office/powerpoint/2010/main" val="1048363340"/>
              </p:ext>
            </p:extLst>
          </p:nvPr>
        </p:nvGraphicFramePr>
        <p:xfrm>
          <a:off x="599089" y="1675810"/>
          <a:ext cx="7344816" cy="2099312"/>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20000"/>
                    </a:ext>
                  </a:extLst>
                </a:gridCol>
                <a:gridCol w="5688632">
                  <a:extLst>
                    <a:ext uri="{9D8B030D-6E8A-4147-A177-3AD203B41FA5}">
                      <a16:colId xmlns:a16="http://schemas.microsoft.com/office/drawing/2014/main" val="20001"/>
                    </a:ext>
                  </a:extLst>
                </a:gridCol>
              </a:tblGrid>
              <a:tr h="483872">
                <a:tc>
                  <a:txBody>
                    <a:bodyPr/>
                    <a:lstStyle/>
                    <a:p>
                      <a:r>
                        <a:rPr lang="da-DK" b="0" i="0" dirty="0">
                          <a:latin typeface="Georgia" panose="02040502050405020303" pitchFamily="18" charset="0"/>
                          <a:ea typeface="Helvetica Neue Thin" charset="0"/>
                          <a:cs typeface="Helvetica Neue Thin" charset="0"/>
                        </a:rPr>
                        <a:t>3. semester</a:t>
                      </a:r>
                    </a:p>
                  </a:txBody>
                  <a:tcPr>
                    <a:solidFill>
                      <a:srgbClr val="364F2F"/>
                    </a:solidFill>
                  </a:tcPr>
                </a:tc>
                <a:tc>
                  <a:txBody>
                    <a:bodyPr/>
                    <a:lstStyle/>
                    <a:p>
                      <a:endParaRPr lang="da-DK" sz="1400" b="0" i="0" dirty="0">
                        <a:latin typeface="Georgia" panose="02040502050405020303" pitchFamily="18" charset="0"/>
                        <a:ea typeface="Helvetica Neue Thin" charset="0"/>
                        <a:cs typeface="Helvetica Neue Thin" charset="0"/>
                      </a:endParaRPr>
                    </a:p>
                  </a:txBody>
                  <a:tcPr>
                    <a:solidFill>
                      <a:srgbClr val="364F2F"/>
                    </a:solidFill>
                  </a:tcPr>
                </a:tc>
                <a:extLst>
                  <a:ext uri="{0D108BD9-81ED-4DB2-BD59-A6C34878D82A}">
                    <a16:rowId xmlns:a16="http://schemas.microsoft.com/office/drawing/2014/main" val="10000"/>
                  </a:ext>
                </a:extLst>
              </a:tr>
              <a:tr h="380223">
                <a:tc>
                  <a:txBody>
                    <a:bodyPr/>
                    <a:lstStyle/>
                    <a:p>
                      <a:r>
                        <a:rPr lang="da-DK" b="0" i="0" dirty="0">
                          <a:solidFill>
                            <a:schemeClr val="bg1"/>
                          </a:solidFill>
                          <a:latin typeface="Georgia" panose="02040502050405020303" pitchFamily="18" charset="0"/>
                          <a:ea typeface="Helvetica Neue Thin" charset="0"/>
                          <a:cs typeface="Helvetica Neue Thin" charset="0"/>
                        </a:rPr>
                        <a:t>Seminar</a:t>
                      </a:r>
                      <a:r>
                        <a:rPr lang="da-DK" b="0" i="0" baseline="0" dirty="0">
                          <a:solidFill>
                            <a:schemeClr val="bg1"/>
                          </a:solidFill>
                          <a:latin typeface="Georgia" panose="02040502050405020303" pitchFamily="18" charset="0"/>
                          <a:ea typeface="Helvetica Neue Thin" charset="0"/>
                          <a:cs typeface="Helvetica Neue Thin" charset="0"/>
                        </a:rPr>
                        <a:t> O</a:t>
                      </a:r>
                      <a:endParaRPr lang="da-DK" b="0" i="0" dirty="0">
                        <a:solidFill>
                          <a:schemeClr val="bg1"/>
                        </a:solidFill>
                        <a:latin typeface="Georgia" panose="02040502050405020303" pitchFamily="18" charset="0"/>
                        <a:ea typeface="Helvetica Neue Thin" charset="0"/>
                        <a:cs typeface="Helvetica Neue Thin" charset="0"/>
                      </a:endParaRPr>
                    </a:p>
                  </a:txBody>
                  <a:tcPr>
                    <a:solidFill>
                      <a:srgbClr val="364F2F"/>
                    </a:solidFill>
                  </a:tcPr>
                </a:tc>
                <a:tc>
                  <a:txBody>
                    <a:bodyPr/>
                    <a:lstStyle/>
                    <a:p>
                      <a:r>
                        <a:rPr lang="da-DK" sz="1400" b="0" i="0" dirty="0">
                          <a:latin typeface="Georgia" panose="02040502050405020303" pitchFamily="18" charset="0"/>
                          <a:ea typeface="Helvetica Neue Thin" charset="0"/>
                          <a:cs typeface="Helvetica Neue Thin" charset="0"/>
                        </a:rPr>
                        <a:t>Team og</a:t>
                      </a:r>
                      <a:r>
                        <a:rPr lang="da-DK" sz="1400" b="0" i="0" baseline="0" dirty="0">
                          <a:latin typeface="Georgia" panose="02040502050405020303" pitchFamily="18" charset="0"/>
                          <a:ea typeface="Helvetica Neue Thin" charset="0"/>
                          <a:cs typeface="Helvetica Neue Thin" charset="0"/>
                        </a:rPr>
                        <a:t> samarbejde i samarbejde med </a:t>
                      </a:r>
                      <a:r>
                        <a:rPr lang="da-DK" sz="1400" b="0" i="0" baseline="0" dirty="0" err="1">
                          <a:latin typeface="Georgia" panose="02040502050405020303" pitchFamily="18" charset="0"/>
                          <a:ea typeface="Helvetica Neue Thin" charset="0"/>
                          <a:cs typeface="Helvetica Neue Thin" charset="0"/>
                        </a:rPr>
                        <a:t>Insights</a:t>
                      </a:r>
                      <a:r>
                        <a:rPr lang="da-DK" sz="1400" b="0" i="0" baseline="0" dirty="0">
                          <a:latin typeface="Georgia" panose="02040502050405020303" pitchFamily="18" charset="0"/>
                          <a:ea typeface="Helvetica Neue Thin" charset="0"/>
                          <a:cs typeface="Helvetica Neue Thin" charset="0"/>
                        </a:rPr>
                        <a:t> Denmark (Persontypeprofil) og </a:t>
                      </a:r>
                      <a:r>
                        <a:rPr lang="da-DK" sz="1400" b="0" i="0" baseline="0" dirty="0" err="1">
                          <a:latin typeface="Georgia" panose="02040502050405020303" pitchFamily="18" charset="0"/>
                          <a:ea typeface="Helvetica Neue Thin" charset="0"/>
                          <a:cs typeface="Helvetica Neue Thin" charset="0"/>
                        </a:rPr>
                        <a:t>Ambitious</a:t>
                      </a:r>
                      <a:r>
                        <a:rPr lang="da-DK" sz="1400" b="0" i="0" baseline="0" dirty="0">
                          <a:latin typeface="Georgia" panose="02040502050405020303" pitchFamily="18" charset="0"/>
                          <a:ea typeface="Helvetica Neue Thin" charset="0"/>
                          <a:cs typeface="Helvetica Neue Thin" charset="0"/>
                        </a:rPr>
                        <a:t> Teams</a:t>
                      </a:r>
                      <a:endParaRPr lang="da-DK" sz="1400" b="0" i="0" dirty="0">
                        <a:latin typeface="Georgia" panose="02040502050405020303" pitchFamily="18" charset="0"/>
                        <a:ea typeface="Helvetica Neue Thin" charset="0"/>
                        <a:cs typeface="Helvetica Neue Thin" charset="0"/>
                      </a:endParaRPr>
                    </a:p>
                  </a:txBody>
                  <a:tcPr>
                    <a:solidFill>
                      <a:schemeClr val="bg1"/>
                    </a:solidFill>
                  </a:tcPr>
                </a:tc>
                <a:extLst>
                  <a:ext uri="{0D108BD9-81ED-4DB2-BD59-A6C34878D82A}">
                    <a16:rowId xmlns:a16="http://schemas.microsoft.com/office/drawing/2014/main" val="10001"/>
                  </a:ext>
                </a:extLst>
              </a:tr>
              <a:tr h="360040">
                <a:tc>
                  <a:txBody>
                    <a:bodyPr/>
                    <a:lstStyle/>
                    <a:p>
                      <a:r>
                        <a:rPr lang="da-DK" b="0" i="0" dirty="0">
                          <a:solidFill>
                            <a:schemeClr val="bg1"/>
                          </a:solidFill>
                          <a:latin typeface="Georgia" panose="02040502050405020303" pitchFamily="18" charset="0"/>
                          <a:ea typeface="Helvetica Neue Thin" charset="0"/>
                          <a:cs typeface="Helvetica Neue Thin" charset="0"/>
                        </a:rPr>
                        <a:t>Seminar</a:t>
                      </a:r>
                      <a:r>
                        <a:rPr lang="da-DK" b="0" i="0" baseline="0" dirty="0">
                          <a:solidFill>
                            <a:schemeClr val="bg1"/>
                          </a:solidFill>
                          <a:latin typeface="Georgia" panose="02040502050405020303" pitchFamily="18" charset="0"/>
                          <a:ea typeface="Helvetica Neue Thin" charset="0"/>
                          <a:cs typeface="Helvetica Neue Thin" charset="0"/>
                        </a:rPr>
                        <a:t> P</a:t>
                      </a:r>
                      <a:endParaRPr lang="da-DK" b="0" i="0" dirty="0">
                        <a:solidFill>
                          <a:schemeClr val="bg1"/>
                        </a:solidFill>
                        <a:latin typeface="Georgia" panose="02040502050405020303" pitchFamily="18" charset="0"/>
                        <a:ea typeface="Helvetica Neue Thin" charset="0"/>
                        <a:cs typeface="Helvetica Neue Thin" charset="0"/>
                      </a:endParaRPr>
                    </a:p>
                  </a:txBody>
                  <a:tcPr>
                    <a:solidFill>
                      <a:srgbClr val="364F2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400" b="0" i="0" dirty="0">
                          <a:latin typeface="Georgia" panose="02040502050405020303" pitchFamily="18" charset="0"/>
                          <a:ea typeface="Helvetica Neue Thin" charset="0"/>
                          <a:cs typeface="Helvetica Neue Thin" charset="0"/>
                        </a:rPr>
                        <a:t>Akademisk retorik og argumentation</a:t>
                      </a:r>
                    </a:p>
                  </a:txBody>
                  <a:tcPr>
                    <a:solidFill>
                      <a:schemeClr val="accent3"/>
                    </a:solidFill>
                  </a:tcPr>
                </a:tc>
                <a:extLst>
                  <a:ext uri="{0D108BD9-81ED-4DB2-BD59-A6C34878D82A}">
                    <a16:rowId xmlns:a16="http://schemas.microsoft.com/office/drawing/2014/main" val="10002"/>
                  </a:ext>
                </a:extLst>
              </a:tr>
              <a:tr h="354320">
                <a:tc>
                  <a:txBody>
                    <a:bodyPr/>
                    <a:lstStyle/>
                    <a:p>
                      <a:r>
                        <a:rPr lang="da-DK" b="0" i="0" dirty="0">
                          <a:solidFill>
                            <a:schemeClr val="bg1"/>
                          </a:solidFill>
                          <a:latin typeface="Georgia" panose="02040502050405020303" pitchFamily="18" charset="0"/>
                          <a:ea typeface="Helvetica Neue Thin" charset="0"/>
                          <a:cs typeface="Helvetica Neue Thin" charset="0"/>
                        </a:rPr>
                        <a:t>Seminar Q</a:t>
                      </a:r>
                    </a:p>
                  </a:txBody>
                  <a:tcPr>
                    <a:solidFill>
                      <a:srgbClr val="364F2F"/>
                    </a:solidFill>
                  </a:tcPr>
                </a:tc>
                <a:tc>
                  <a:txBody>
                    <a:bodyPr/>
                    <a:lstStyle/>
                    <a:p>
                      <a:r>
                        <a:rPr lang="da-DK" sz="1400" b="0" i="0" dirty="0">
                          <a:latin typeface="Georgia" panose="02040502050405020303" pitchFamily="18" charset="0"/>
                          <a:ea typeface="Helvetica Neue Thin" charset="0"/>
                          <a:cs typeface="Helvetica Neue Thin" charset="0"/>
                        </a:rPr>
                        <a:t>Kreativitet og innovation i samarbejde </a:t>
                      </a:r>
                      <a:r>
                        <a:rPr lang="da-DK" sz="1400" b="0" i="1" dirty="0">
                          <a:latin typeface="Georgia" panose="02040502050405020303" pitchFamily="18" charset="0"/>
                          <a:ea typeface="Helvetica Neue Thin" charset="0"/>
                          <a:cs typeface="Helvetica Neue Thin" charset="0"/>
                        </a:rPr>
                        <a:t>The Kitchen</a:t>
                      </a:r>
                    </a:p>
                  </a:txBody>
                  <a:tcPr>
                    <a:solidFill>
                      <a:schemeClr val="bg1"/>
                    </a:solidFill>
                  </a:tcPr>
                </a:tc>
                <a:extLst>
                  <a:ext uri="{0D108BD9-81ED-4DB2-BD59-A6C34878D82A}">
                    <a16:rowId xmlns:a16="http://schemas.microsoft.com/office/drawing/2014/main" val="10003"/>
                  </a:ext>
                </a:extLst>
              </a:tr>
              <a:tr h="348600">
                <a:tc>
                  <a:txBody>
                    <a:bodyPr/>
                    <a:lstStyle/>
                    <a:p>
                      <a:r>
                        <a:rPr lang="da-DK" b="0" i="0" dirty="0">
                          <a:solidFill>
                            <a:schemeClr val="bg1"/>
                          </a:solidFill>
                          <a:latin typeface="Georgia" panose="02040502050405020303" pitchFamily="18" charset="0"/>
                          <a:ea typeface="Helvetica Neue Thin" charset="0"/>
                          <a:cs typeface="Helvetica Neue Thin" charset="0"/>
                        </a:rPr>
                        <a:t>Seminar R</a:t>
                      </a:r>
                    </a:p>
                  </a:txBody>
                  <a:tcPr>
                    <a:solidFill>
                      <a:srgbClr val="364F2F"/>
                    </a:solidFill>
                  </a:tcPr>
                </a:tc>
                <a:tc>
                  <a:txBody>
                    <a:bodyPr/>
                    <a:lstStyle/>
                    <a:p>
                      <a:r>
                        <a:rPr lang="da-DK" sz="1400" b="0" i="0" dirty="0">
                          <a:latin typeface="Georgia" panose="02040502050405020303" pitchFamily="18" charset="0"/>
                          <a:ea typeface="Helvetica Neue Thin" charset="0"/>
                          <a:cs typeface="Helvetica Neue Thin" charset="0"/>
                        </a:rPr>
                        <a:t>Journalistisk</a:t>
                      </a:r>
                      <a:r>
                        <a:rPr lang="da-DK" sz="1400" b="0" i="0" baseline="0" dirty="0">
                          <a:latin typeface="Georgia" panose="02040502050405020303" pitchFamily="18" charset="0"/>
                          <a:ea typeface="Helvetica Neue Thin" charset="0"/>
                          <a:cs typeface="Helvetica Neue Thin" charset="0"/>
                        </a:rPr>
                        <a:t> formidling i samarbejde med DMJX</a:t>
                      </a:r>
                      <a:endParaRPr lang="da-DK" sz="1400" b="0" i="0" dirty="0">
                        <a:latin typeface="Georgia" panose="02040502050405020303" pitchFamily="18" charset="0"/>
                        <a:ea typeface="Helvetica Neue Thin" charset="0"/>
                        <a:cs typeface="Helvetica Neue Thin" charset="0"/>
                      </a:endParaRPr>
                    </a:p>
                  </a:txBody>
                  <a:tcPr>
                    <a:solidFill>
                      <a:schemeClr val="accent3"/>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58817941"/>
      </p:ext>
    </p:extLst>
  </p:cSld>
  <p:clrMapOvr>
    <a:masterClrMapping/>
  </p:clrMapOvr>
</p:sld>
</file>

<file path=ppt/theme/theme1.xml><?xml version="1.0" encoding="utf-8"?>
<a:theme xmlns:a="http://schemas.openxmlformats.org/drawingml/2006/main" name="Kontortema">
  <a:themeElements>
    <a:clrScheme name="Kontor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BB0201B380B83F4282FAE866797005E2" ma:contentTypeVersion="8" ma:contentTypeDescription="Opret et nyt dokument." ma:contentTypeScope="" ma:versionID="d448602f47dcf1f9c09db5b022e16bf9">
  <xsd:schema xmlns:xsd="http://www.w3.org/2001/XMLSchema" xmlns:xs="http://www.w3.org/2001/XMLSchema" xmlns:p="http://schemas.microsoft.com/office/2006/metadata/properties" xmlns:ns3="446796f8-1b4e-4cd5-a99e-2a3f5ffb55ea" targetNamespace="http://schemas.microsoft.com/office/2006/metadata/properties" ma:root="true" ma:fieldsID="c5c17adae3cde41483bc73171a31fad3" ns3:_="">
    <xsd:import namespace="446796f8-1b4e-4cd5-a99e-2a3f5ffb55e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6796f8-1b4e-4cd5-a99e-2a3f5ffb55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0CBCFF-9AEE-4066-AD38-F7AF9BD2BAC0}">
  <ds:schemaRefs>
    <ds:schemaRef ds:uri="http://schemas.microsoft.com/office/2006/documentManagement/types"/>
    <ds:schemaRef ds:uri="http://purl.org/dc/dcmitype/"/>
    <ds:schemaRef ds:uri="http://schemas.microsoft.com/office/2006/metadata/properties"/>
    <ds:schemaRef ds:uri="http://schemas.microsoft.com/office/infopath/2007/PartnerControls"/>
    <ds:schemaRef ds:uri="http://www.w3.org/XML/1998/namespace"/>
    <ds:schemaRef ds:uri="http://purl.org/dc/elements/1.1/"/>
    <ds:schemaRef ds:uri="446796f8-1b4e-4cd5-a99e-2a3f5ffb55ea"/>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7C03D158-7766-4658-ABFC-708449C87C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6796f8-1b4e-4cd5-a99e-2a3f5ffb55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6AFBE69-DBAA-4223-8F42-5E40995A38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7923</TotalTime>
  <Words>1068</Words>
  <Application>Microsoft Office PowerPoint</Application>
  <PresentationFormat>Skærmshow (4:3)</PresentationFormat>
  <Paragraphs>192</Paragraphs>
  <Slides>21</Slides>
  <Notes>21</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21</vt:i4>
      </vt:variant>
    </vt:vector>
  </HeadingPairs>
  <TitlesOfParts>
    <vt:vector size="27" baseType="lpstr">
      <vt:lpstr>Arial</vt:lpstr>
      <vt:lpstr>Calibri</vt:lpstr>
      <vt:lpstr>Calibri Light</vt:lpstr>
      <vt:lpstr>Georgia</vt:lpstr>
      <vt:lpstr>Rasa</vt:lpstr>
      <vt:lpstr>Kontortema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svend thorhauge</dc:creator>
  <cp:lastModifiedBy>atu midt (vgatumidt | VG)</cp:lastModifiedBy>
  <cp:revision>98</cp:revision>
  <cp:lastPrinted>2017-08-23T12:18:51Z</cp:lastPrinted>
  <dcterms:created xsi:type="dcterms:W3CDTF">2017-04-02T19:21:43Z</dcterms:created>
  <dcterms:modified xsi:type="dcterms:W3CDTF">2023-12-12T11:05:14Z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0x010100BB0201B380B83F4282FAE866797005E2</vt:lpwstr>
  </property>
</Properties>
</file>